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32"/>
  </p:notesMasterIdLst>
  <p:sldIdLst>
    <p:sldId id="256" r:id="rId3"/>
    <p:sldId id="257" r:id="rId4"/>
    <p:sldId id="265" r:id="rId5"/>
    <p:sldId id="270" r:id="rId6"/>
    <p:sldId id="271" r:id="rId7"/>
    <p:sldId id="272" r:id="rId8"/>
    <p:sldId id="290" r:id="rId9"/>
    <p:sldId id="267" r:id="rId10"/>
    <p:sldId id="273" r:id="rId11"/>
    <p:sldId id="274" r:id="rId12"/>
    <p:sldId id="275" r:id="rId13"/>
    <p:sldId id="278" r:id="rId14"/>
    <p:sldId id="277" r:id="rId15"/>
    <p:sldId id="276" r:id="rId16"/>
    <p:sldId id="285" r:id="rId17"/>
    <p:sldId id="279" r:id="rId18"/>
    <p:sldId id="269" r:id="rId19"/>
    <p:sldId id="280" r:id="rId20"/>
    <p:sldId id="282" r:id="rId21"/>
    <p:sldId id="283" r:id="rId22"/>
    <p:sldId id="284" r:id="rId23"/>
    <p:sldId id="286" r:id="rId24"/>
    <p:sldId id="287" r:id="rId25"/>
    <p:sldId id="288" r:id="rId26"/>
    <p:sldId id="295" r:id="rId27"/>
    <p:sldId id="294" r:id="rId28"/>
    <p:sldId id="293" r:id="rId29"/>
    <p:sldId id="289" r:id="rId30"/>
    <p:sldId id="262" r:id="rId31"/>
  </p:sldIdLst>
  <p:sldSz cx="8890000" cy="68580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510E"/>
    <a:srgbClr val="A56911"/>
    <a:srgbClr val="B18C21"/>
    <a:srgbClr val="EEB111"/>
    <a:srgbClr val="FDC82F"/>
    <a:srgbClr val="E69202"/>
    <a:srgbClr val="003251"/>
    <a:srgbClr val="0A55A0"/>
    <a:srgbClr val="0079BA"/>
    <a:srgbClr val="0048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1" autoAdjust="0"/>
    <p:restoredTop sz="94619" autoAdjust="0"/>
  </p:normalViewPr>
  <p:slideViewPr>
    <p:cSldViewPr>
      <p:cViewPr>
        <p:scale>
          <a:sx n="66" d="100"/>
          <a:sy n="66" d="100"/>
        </p:scale>
        <p:origin x="-946" y="-274"/>
      </p:cViewPr>
      <p:guideLst>
        <p:guide orient="horz" pos="2160"/>
        <p:guide pos="30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1705A7-ED4B-400A-8067-88069BFB26FA}" type="datetimeFigureOut">
              <a:rPr lang="fr-CA" smtClean="0"/>
              <a:pPr/>
              <a:t>2014-12-04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696913"/>
            <a:ext cx="4518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A69CF3-C293-442C-B137-7476FC78D47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351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</a:t>
            </a:fld>
            <a:endParaRPr lang="fr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10</a:t>
            </a:fld>
            <a:endParaRPr lang="fr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11</a:t>
            </a:fld>
            <a:endParaRPr lang="fr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12</a:t>
            </a:fld>
            <a:endParaRPr lang="fr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13</a:t>
            </a:fld>
            <a:endParaRPr lang="fr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14</a:t>
            </a:fld>
            <a:endParaRPr lang="fr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15</a:t>
            </a:fld>
            <a:endParaRPr lang="fr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16</a:t>
            </a:fld>
            <a:endParaRPr lang="fr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17</a:t>
            </a:fld>
            <a:endParaRPr lang="fr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18</a:t>
            </a:fld>
            <a:endParaRPr lang="fr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*</a:t>
            </a:r>
            <a:r>
              <a:rPr lang="fr-CA" baseline="0" dirty="0" smtClean="0"/>
              <a:t> Prévoir 1 ½ heure pour le test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D7256-4809-4956-B80D-4C18372CA4FB}" type="slidenum">
              <a:rPr lang="fr-CA" smtClean="0"/>
              <a:pPr/>
              <a:t>19</a:t>
            </a:fld>
            <a:endParaRPr lang="fr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</a:t>
            </a:fld>
            <a:endParaRPr lang="fr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20</a:t>
            </a:fld>
            <a:endParaRPr lang="fr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21</a:t>
            </a:fld>
            <a:endParaRPr lang="fr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22</a:t>
            </a:fld>
            <a:endParaRPr lang="fr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23</a:t>
            </a:fld>
            <a:endParaRPr lang="fr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24</a:t>
            </a:fld>
            <a:endParaRPr lang="fr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25</a:t>
            </a:fld>
            <a:endParaRPr lang="fr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26</a:t>
            </a:fld>
            <a:endParaRPr lang="fr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27</a:t>
            </a:fld>
            <a:endParaRPr lang="fr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28</a:t>
            </a:fld>
            <a:endParaRPr lang="fr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29</a:t>
            </a:fld>
            <a:endParaRPr lang="fr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3</a:t>
            </a:fld>
            <a:endParaRPr lang="fr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4</a:t>
            </a:fld>
            <a:endParaRPr lang="fr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5</a:t>
            </a:fld>
            <a:endParaRPr lang="fr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6</a:t>
            </a:fld>
            <a:endParaRPr lang="fr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7</a:t>
            </a:fld>
            <a:endParaRPr lang="fr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8</a:t>
            </a:fld>
            <a:endParaRPr lang="fr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9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rgbClr val="B18C2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8890000" cy="4221088"/>
          </a:xfrm>
          <a:noFill/>
        </p:spPr>
        <p:txBody>
          <a:bodyPr lIns="507600" tIns="1015200" rIns="507600" bIns="0" anchor="t" anchorCtr="0">
            <a:normAutofit/>
          </a:bodyPr>
          <a:lstStyle>
            <a:lvl1pPr algn="l">
              <a:defRPr sz="5600" b="1" cap="all" baseline="0">
                <a:solidFill>
                  <a:srgbClr val="EEB11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TITRE DE </a:t>
            </a:r>
            <a:br>
              <a:rPr lang="en-US" dirty="0" smtClean="0"/>
            </a:br>
            <a:r>
              <a:rPr lang="en-US" dirty="0" smtClean="0"/>
              <a:t>LA CONFÉRENCE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4149079"/>
            <a:ext cx="8890000" cy="1434093"/>
          </a:xfrm>
          <a:noFill/>
        </p:spPr>
        <p:txBody>
          <a:bodyPr lIns="507600" tIns="381600" rIns="507600" bIns="381600" anchor="b" anchorCtr="0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Sous </a:t>
            </a:r>
            <a:r>
              <a:rPr lang="en-US" dirty="0" err="1" smtClean="0"/>
              <a:t>titre</a:t>
            </a:r>
            <a:endParaRPr lang="fr-CA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320566" y="5565337"/>
            <a:ext cx="1548000" cy="3168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679D17C-55F7-4C7A-A463-BDD94869E00A}" type="datetime1">
              <a:rPr lang="fr-CA" smtClean="0"/>
              <a:pPr/>
              <a:t>2014-12-04</a:t>
            </a:fld>
            <a:endParaRPr lang="fr-CA"/>
          </a:p>
        </p:txBody>
      </p:sp>
      <p:pic>
        <p:nvPicPr>
          <p:cNvPr id="1026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416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photo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 userDrawn="1"/>
        </p:nvSpPr>
        <p:spPr>
          <a:xfrm>
            <a:off x="-1" y="0"/>
            <a:ext cx="5597129" cy="5587200"/>
          </a:xfrm>
          <a:prstGeom prst="rect">
            <a:avLst/>
          </a:prstGeom>
          <a:solidFill>
            <a:schemeClr val="bg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5597128" cy="5587200"/>
          </a:xfrm>
          <a:solidFill>
            <a:schemeClr val="bg1"/>
          </a:solidFill>
        </p:spPr>
        <p:txBody>
          <a:bodyPr vert="horz" lIns="507600" tIns="1015200" rIns="507600" bIns="381600" rtlCol="0">
            <a:noAutofit/>
          </a:bodyPr>
          <a:lstStyle>
            <a:lvl1pPr>
              <a:defRPr lang="en-US" sz="2800" dirty="0" smtClean="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1pPr>
            <a:lvl2pPr marL="507600" indent="-507600">
              <a:buNone/>
              <a:def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marL="0" lvl="0" indent="0"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613174" y="0"/>
            <a:ext cx="3276000" cy="5587200"/>
          </a:xfrm>
        </p:spPr>
        <p:txBody>
          <a:bodyPr/>
          <a:lstStyle/>
          <a:p>
            <a:endParaRPr lang="fr-CA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5589240"/>
            <a:ext cx="7757368" cy="316800"/>
          </a:xfrm>
        </p:spPr>
        <p:txBody>
          <a:bodyPr vert="horz" lIns="507600" tIns="45720" rIns="91440" bIns="45720" rtlCol="0" anchor="ctr"/>
          <a:lstStyle>
            <a:lvl1pPr marL="0" algn="l" defTabSz="914400" rtl="0" eaLnBrk="1" latinLnBrk="0" hangingPunct="1">
              <a:defRPr lang="fr-CA" sz="14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CA" cap="all" dirty="0" smtClean="0"/>
              <a:t>TITRE</a:t>
            </a:r>
            <a:r>
              <a:rPr lang="fr-CA" dirty="0" smtClean="0"/>
              <a:t> DE LA CONFÉRENCE</a:t>
            </a:r>
            <a:endParaRPr lang="fr-CA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10000" y="5587200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2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-1" y="5560472"/>
            <a:ext cx="8909497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2098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colonnes blan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chemeClr val="bg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12552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rgbClr val="EEB11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1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076848" y="-1503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rgbClr val="EEB11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1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741144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rgbClr val="EEB11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1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2552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rgbClr val="90510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076848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rgbClr val="90510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741144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rgbClr val="90510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5589240"/>
            <a:ext cx="7757368" cy="316800"/>
          </a:xfrm>
        </p:spPr>
        <p:txBody>
          <a:bodyPr vert="horz" lIns="507600" tIns="45720" rIns="91440" bIns="45720" rtlCol="0" anchor="ctr"/>
          <a:lstStyle>
            <a:lvl1pPr marL="0" algn="l" defTabSz="914400" rtl="0" eaLnBrk="1" latinLnBrk="0" hangingPunct="1">
              <a:defRPr lang="fr-CA" sz="14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CA" cap="all" dirty="0" smtClean="0"/>
              <a:t>TITRE</a:t>
            </a:r>
            <a:r>
              <a:rPr lang="fr-CA" dirty="0" smtClean="0"/>
              <a:t> DE LA CONFÉRENCE</a:t>
            </a:r>
            <a:endParaRPr lang="fr-CA" dirty="0"/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10000" y="5587200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20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 userDrawn="1"/>
        </p:nvSpPr>
        <p:spPr>
          <a:xfrm>
            <a:off x="-1" y="5560472"/>
            <a:ext cx="8909497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7644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photo-communicatio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8889999" cy="57472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8890000" cy="4149080"/>
          </a:xfrm>
          <a:noFill/>
        </p:spPr>
        <p:txBody>
          <a:bodyPr lIns="507600" tIns="1015200" rIns="507600" bIns="0" anchor="t" anchorCtr="0">
            <a:normAutofit/>
          </a:bodyPr>
          <a:lstStyle>
            <a:lvl1pPr algn="l">
              <a:defRPr sz="5600" b="1" cap="all">
                <a:solidFill>
                  <a:srgbClr val="EEB11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49079"/>
            <a:ext cx="8890000" cy="1434093"/>
          </a:xfrm>
          <a:noFill/>
        </p:spPr>
        <p:txBody>
          <a:bodyPr lIns="507600" tIns="381600" rIns="507600" bIns="381600" anchor="b" anchorCtr="0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CA" dirty="0"/>
          </a:p>
        </p:txBody>
      </p:sp>
      <p:pic>
        <p:nvPicPr>
          <p:cNvPr id="8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-19496" y="5589240"/>
            <a:ext cx="8909496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0171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rgbClr val="B18C2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8890000" cy="5589240"/>
          </a:xfrm>
          <a:noFill/>
        </p:spPr>
        <p:txBody>
          <a:bodyPr vert="horz" lIns="507600" tIns="1015200" rIns="507600" bIns="381600" rtlCol="0">
            <a:noAutofit/>
          </a:bodyPr>
          <a:lstStyle>
            <a:lvl1pPr>
              <a:defRPr lang="en-US" sz="2800" smtClean="0">
                <a:solidFill>
                  <a:srgbClr val="FDC82F"/>
                </a:solidFill>
                <a:latin typeface="Arial" pitchFamily="34" charset="0"/>
                <a:cs typeface="Arial" pitchFamily="34" charset="0"/>
              </a:defRPr>
            </a:lvl1pPr>
            <a:lvl2pPr>
              <a:defRPr lang="en-US" smtClean="0">
                <a:solidFill>
                  <a:srgbClr val="E69202"/>
                </a:solidFill>
                <a:latin typeface="Arial" pitchFamily="34" charset="0"/>
                <a:cs typeface="Arial" pitchFamily="34" charset="0"/>
              </a:defRPr>
            </a:lvl2pPr>
            <a:lvl3pPr>
              <a:defRPr lang="en-US" sz="2800" smtClean="0">
                <a:solidFill>
                  <a:srgbClr val="E69202"/>
                </a:solidFill>
                <a:latin typeface="Arial" pitchFamily="34" charset="0"/>
                <a:cs typeface="Arial" pitchFamily="34" charset="0"/>
              </a:defRPr>
            </a:lvl3pPr>
            <a:lvl4pPr>
              <a:defRPr lang="en-US" sz="2800" smtClean="0">
                <a:solidFill>
                  <a:srgbClr val="E69202"/>
                </a:solidFill>
                <a:latin typeface="Arial" pitchFamily="34" charset="0"/>
                <a:cs typeface="Arial" pitchFamily="34" charset="0"/>
              </a:defRPr>
            </a:lvl4pPr>
            <a:lvl5pPr>
              <a:defRPr lang="fr-CA" sz="2800">
                <a:solidFill>
                  <a:srgbClr val="E6920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marL="0" lvl="0" indent="0">
              <a:buNone/>
            </a:pPr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 userDrawn="1"/>
        </p:nvSpPr>
        <p:spPr>
          <a:xfrm>
            <a:off x="-1" y="5589240"/>
            <a:ext cx="8909497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7790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photo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 userDrawn="1"/>
        </p:nvSpPr>
        <p:spPr>
          <a:xfrm>
            <a:off x="-1" y="0"/>
            <a:ext cx="5597129" cy="5587200"/>
          </a:xfrm>
          <a:prstGeom prst="rect">
            <a:avLst/>
          </a:prstGeom>
          <a:solidFill>
            <a:srgbClr val="B18C2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5597128" cy="5587200"/>
          </a:xfrm>
          <a:noFill/>
        </p:spPr>
        <p:txBody>
          <a:bodyPr vert="horz" lIns="507600" tIns="1015200" rIns="507600" bIns="381600" rtlCol="0">
            <a:noAutofit/>
          </a:bodyPr>
          <a:lstStyle>
            <a:lvl1pPr>
              <a:defRPr lang="en-US" sz="2800" dirty="0" smtClean="0">
                <a:solidFill>
                  <a:srgbClr val="FDC82F"/>
                </a:solidFill>
                <a:latin typeface="Arial" pitchFamily="34" charset="0"/>
                <a:cs typeface="Arial" pitchFamily="34" charset="0"/>
              </a:defRPr>
            </a:lvl1pPr>
            <a:lvl2pPr marL="507600" indent="0">
              <a:buNone/>
              <a:defRPr lang="en-US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marL="0" lvl="0" indent="0">
              <a:buNone/>
            </a:pPr>
            <a:r>
              <a:rPr lang="en-US" dirty="0" smtClean="0"/>
              <a:t>Click to edit Master text styles</a:t>
            </a:r>
          </a:p>
        </p:txBody>
      </p:sp>
      <p:pic>
        <p:nvPicPr>
          <p:cNvPr id="15" name="Image 14" descr="imageHaut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5597128" y="-99392"/>
            <a:ext cx="3342132" cy="5702999"/>
          </a:xfrm>
          <a:prstGeom prst="rect">
            <a:avLst/>
          </a:prstGeom>
        </p:spPr>
      </p:pic>
      <p:pic>
        <p:nvPicPr>
          <p:cNvPr id="10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-19496" y="5589240"/>
            <a:ext cx="8958756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046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colonnes oran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rgbClr val="B18C2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rgbClr val="FDC8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prstClr val="white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12552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rgbClr val="EEB11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1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076848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rgbClr val="EEB11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2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741144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rgbClr val="EEB11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3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2552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076848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741144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5589240"/>
            <a:ext cx="7757368" cy="316800"/>
          </a:xfrm>
        </p:spPr>
        <p:txBody>
          <a:bodyPr vert="horz" lIns="507600" tIns="45720" rIns="91440" bIns="45720" rtlCol="0" anchor="ctr"/>
          <a:lstStyle>
            <a:lvl1pPr marL="0" algn="l" defTabSz="914400" rtl="0" eaLnBrk="1" latinLnBrk="0" hangingPunct="1">
              <a:defRPr lang="fr-CA" sz="14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CA" cap="all" dirty="0" smtClean="0"/>
              <a:t>TITRE</a:t>
            </a:r>
            <a:r>
              <a:rPr lang="fr-CA" dirty="0" smtClean="0"/>
              <a:t> DE LA CONFÉRENCE</a:t>
            </a:r>
            <a:endParaRPr lang="fr-CA" dirty="0"/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10000" y="5587200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9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 userDrawn="1"/>
        </p:nvSpPr>
        <p:spPr>
          <a:xfrm>
            <a:off x="-1" y="5589240"/>
            <a:ext cx="8909497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5379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0" y="0"/>
            <a:ext cx="8890000" cy="5587200"/>
          </a:xfrm>
          <a:noFill/>
        </p:spPr>
        <p:txBody>
          <a:bodyPr/>
          <a:lstStyle/>
          <a:p>
            <a:endParaRPr lang="fr-CA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10000" y="5587200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7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-1" y="5560472"/>
            <a:ext cx="8909497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1396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54572-FCE2-4CB2-A328-26FE11397253}" type="datetimeFigureOut">
              <a:rPr lang="fr-CA" smtClean="0"/>
              <a:pPr/>
              <a:t>2014-12-04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B7BA-1CF9-441F-8CB3-413AFD91539C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chemeClr val="bg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8890000" cy="4221088"/>
          </a:xfrm>
          <a:noFill/>
        </p:spPr>
        <p:txBody>
          <a:bodyPr lIns="507600" tIns="1015200" rIns="507600" bIns="0" anchor="t" anchorCtr="0">
            <a:normAutofit/>
          </a:bodyPr>
          <a:lstStyle>
            <a:lvl1pPr algn="l">
              <a:defRPr sz="5600" b="1" cap="all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49079"/>
            <a:ext cx="8890000" cy="1434093"/>
          </a:xfrm>
          <a:solidFill>
            <a:schemeClr val="bg1"/>
          </a:solidFill>
        </p:spPr>
        <p:txBody>
          <a:bodyPr lIns="507600" tIns="381600" rIns="507600" bIns="381600" anchor="b" anchorCtr="0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CA" dirty="0"/>
          </a:p>
        </p:txBody>
      </p:sp>
      <p:sp>
        <p:nvSpPr>
          <p:cNvPr id="15" name="Date Placeholder 8"/>
          <p:cNvSpPr>
            <a:spLocks noGrp="1"/>
          </p:cNvSpPr>
          <p:nvPr>
            <p:ph type="dt" sz="half" idx="10"/>
          </p:nvPr>
        </p:nvSpPr>
        <p:spPr>
          <a:xfrm>
            <a:off x="7320566" y="5565337"/>
            <a:ext cx="1548000" cy="3168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679D17C-55F7-4C7A-A463-BDD94869E00A}" type="datetime1">
              <a:rPr lang="fr-CA" smtClean="0"/>
              <a:pPr/>
              <a:t>2014-12-04</a:t>
            </a:fld>
            <a:endParaRPr lang="fr-CA"/>
          </a:p>
        </p:txBody>
      </p:sp>
      <p:pic>
        <p:nvPicPr>
          <p:cNvPr id="9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-1" y="5560472"/>
            <a:ext cx="8909497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0474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chemeClr val="bg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8890000" cy="5517232"/>
          </a:xfrm>
          <a:solidFill>
            <a:schemeClr val="bg1"/>
          </a:solidFill>
        </p:spPr>
        <p:txBody>
          <a:bodyPr vert="horz" lIns="507600" tIns="1015200" rIns="507600" bIns="381600" rtlCol="0">
            <a:noAutofit/>
          </a:bodyPr>
          <a:lstStyle>
            <a:lvl1pPr>
              <a:defRPr lang="en-US" sz="2800" smtClean="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1pPr>
            <a:lvl2pPr>
              <a:defRPr lang="en-US" smtClean="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2pPr>
            <a:lvl3pPr>
              <a:defRPr lang="en-US" sz="2800" smtClean="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3pPr>
            <a:lvl4pPr>
              <a:defRPr lang="en-US" sz="2800" smtClean="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4pPr>
            <a:lvl5pPr>
              <a:defRPr lang="fr-CA" sz="280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marL="0" lvl="0" indent="0">
              <a:buNone/>
            </a:pPr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2" descr="\\132.208.103.29\ServComm\Guide d'identité visuelle\CAHIER DE NORMES\Fac Communication\1 Logotypes\UQAM Logos Faculté de communication\COUL\JPG\lg Faculte-communication-externe-COU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" y="5918028"/>
            <a:ext cx="4180332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-1" y="5560472"/>
            <a:ext cx="8909497" cy="316800"/>
          </a:xfrm>
          <a:prstGeom prst="rect">
            <a:avLst/>
          </a:prstGeom>
          <a:solidFill>
            <a:srgbClr val="EEB1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4012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0" y="16002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4500" y="6356350"/>
            <a:ext cx="2074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46990-001F-40B3-91AB-AA278C012992}" type="datetime1">
              <a:rPr lang="fr-CA" smtClean="0"/>
              <a:pPr/>
              <a:t>2014-12-04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6888" y="6356350"/>
            <a:ext cx="2816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 smtClean="0"/>
              <a:t>TITRE DE LA CONFÉRENCE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70638" y="6356350"/>
            <a:ext cx="2074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8B89D-13AA-4925-8219-7E0F89A14DF1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341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0" y="16002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4500" y="6356350"/>
            <a:ext cx="2074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CF9ED-D3A7-4400-A1C6-EDBD7237043E}" type="datetime1">
              <a:rPr lang="fr-CA" smtClean="0">
                <a:solidFill>
                  <a:prstClr val="black">
                    <a:tint val="75000"/>
                  </a:prstClr>
                </a:solidFill>
              </a:rPr>
              <a:pPr/>
              <a:t>2014-12-04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6888" y="6356350"/>
            <a:ext cx="2816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 smtClean="0">
                <a:solidFill>
                  <a:prstClr val="black">
                    <a:tint val="75000"/>
                  </a:prstClr>
                </a:solidFill>
              </a:rPr>
              <a:t>TITRE DE LA CONFÉRENCE</a:t>
            </a: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70638" y="6356350"/>
            <a:ext cx="2074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8B89D-13AA-4925-8219-7E0F89A14DF1}" type="slidenum">
              <a:rPr lang="fr-CA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79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ecl@uqam.ca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udier.uqam.ca/baccalaureat-par-cumul-programmes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err="1" smtClean="0"/>
              <a:t>L’École</a:t>
            </a:r>
            <a:r>
              <a:rPr lang="en-CA" b="1" dirty="0" smtClean="0"/>
              <a:t> de </a:t>
            </a:r>
            <a:r>
              <a:rPr lang="en-CA" b="1" dirty="0" err="1" smtClean="0"/>
              <a:t>langues</a:t>
            </a:r>
            <a:r>
              <a:rPr lang="en-CA" b="1" dirty="0" smtClean="0"/>
              <a:t> et </a:t>
            </a:r>
            <a:r>
              <a:rPr lang="en-CA" b="1" dirty="0" err="1" smtClean="0"/>
              <a:t>ses</a:t>
            </a:r>
            <a:r>
              <a:rPr lang="en-CA" b="1" dirty="0" smtClean="0"/>
              <a:t> programmes</a:t>
            </a:r>
            <a:endParaRPr lang="fr-C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CA" sz="2000" dirty="0" smtClean="0"/>
              <a:t>Marie-Cécile Guillot, maître de langue en français et </a:t>
            </a:r>
            <a:r>
              <a:rPr lang="en-CA" sz="2000" dirty="0" err="1" smtClean="0"/>
              <a:t>directrice</a:t>
            </a:r>
            <a:endParaRPr lang="en-CA" sz="2000" dirty="0" smtClean="0"/>
          </a:p>
          <a:p>
            <a:r>
              <a:rPr lang="en-CA" sz="2000" dirty="0" smtClean="0"/>
              <a:t>Lucie Chartrand, </a:t>
            </a:r>
            <a:r>
              <a:rPr lang="en-CA" sz="2000" dirty="0" err="1" smtClean="0"/>
              <a:t>agente</a:t>
            </a:r>
            <a:r>
              <a:rPr lang="en-CA" sz="2000" dirty="0" smtClean="0"/>
              <a:t> de </a:t>
            </a:r>
            <a:r>
              <a:rPr lang="en-CA" sz="2000" dirty="0" err="1" smtClean="0"/>
              <a:t>recherche</a:t>
            </a:r>
            <a:r>
              <a:rPr lang="en-CA" sz="2000" dirty="0" smtClean="0"/>
              <a:t>  et de </a:t>
            </a:r>
            <a:r>
              <a:rPr lang="en-CA" sz="2000" dirty="0" err="1" smtClean="0"/>
              <a:t>planification</a:t>
            </a:r>
            <a:endParaRPr lang="fr-CA" sz="2000" b="1" dirty="0"/>
          </a:p>
        </p:txBody>
      </p:sp>
    </p:spTree>
    <p:extLst>
      <p:ext uri="{BB962C8B-B14F-4D97-AF65-F5344CB8AC3E}">
        <p14:creationId xmlns:p14="http://schemas.microsoft.com/office/powerpoint/2010/main" val="21631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Programmes d’anglais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628800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600" b="1" dirty="0" smtClean="0">
                <a:solidFill>
                  <a:srgbClr val="90510E"/>
                </a:solidFill>
              </a:rPr>
              <a:t>Certificat : 10 cours (30 crédits)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Vaste choix de cours (trois niveaux) </a:t>
            </a:r>
            <a:r>
              <a:rPr lang="fr-CA" sz="2000" dirty="0" smtClean="0">
                <a:solidFill>
                  <a:srgbClr val="90510E"/>
                </a:solidFill>
              </a:rPr>
              <a:t>pas de niveau débutant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Nouvelle version en vigueur à l’automne 2015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Trois nouveaux cours sur la langue et la culture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Les étudiants doivent être fonctionnels en français</a:t>
            </a:r>
          </a:p>
          <a:p>
            <a:endParaRPr lang="fr-CA" sz="2600" dirty="0" smtClean="0">
              <a:solidFill>
                <a:srgbClr val="90510E"/>
              </a:solidFill>
            </a:endParaRPr>
          </a:p>
          <a:p>
            <a:r>
              <a:rPr lang="fr-CA" sz="2600" b="1" dirty="0" smtClean="0">
                <a:solidFill>
                  <a:srgbClr val="90510E"/>
                </a:solidFill>
              </a:rPr>
              <a:t>Programme court, concentration : 5 cours ( 15 crédits)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Même choix de cours que le certificat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Les cours réussis peuvent être intégrés dans le certificat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Programmes d’espagnol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484784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600" b="1" dirty="0" smtClean="0">
                <a:solidFill>
                  <a:srgbClr val="90510E"/>
                </a:solidFill>
              </a:rPr>
              <a:t>Certificat : 10 cours (30 crédits)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Nouveau programme en vigueur à l’automne 2014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Choix accru de cours (intermédiaire et avancé)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Ajout de conditions d’accès (avoir réussi au moins 9 crédits avant de changer de niveau)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Cours thématiques en espagnol</a:t>
            </a:r>
          </a:p>
          <a:p>
            <a:endParaRPr lang="fr-CA" sz="2600" dirty="0" smtClean="0">
              <a:solidFill>
                <a:srgbClr val="90510E"/>
              </a:solidFill>
            </a:endParaRPr>
          </a:p>
          <a:p>
            <a:r>
              <a:rPr lang="fr-CA" sz="2600" b="1" dirty="0" smtClean="0">
                <a:solidFill>
                  <a:srgbClr val="90510E"/>
                </a:solidFill>
              </a:rPr>
              <a:t>Programme court, concentration : 5 cours (15 crédits)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Même choix de cours que le certificat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Les cours réussis peuvent être intégrés dans le certificat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88616" y="83671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Perfectionnement en français langue seconde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6608" y="1412777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S’adresse à des étudiants non francophones qui ont déjà des compétences en français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Cours de niveau avancé II et III 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Nouvelle version du certificat à l’automne 2015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5 cours obligatoires : </a:t>
            </a:r>
          </a:p>
          <a:p>
            <a:pPr lvl="1"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2 en grammaire; </a:t>
            </a:r>
          </a:p>
          <a:p>
            <a:pPr lvl="1"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1 en communication orale; </a:t>
            </a:r>
          </a:p>
          <a:p>
            <a:pPr lvl="1"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1 en rédaction </a:t>
            </a:r>
          </a:p>
          <a:p>
            <a:pPr lvl="1"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1 en argumentation écrite et orale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Vaste choix de cours optionnels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Certificat en langue et culture arabes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484784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/>
              <a:t> </a:t>
            </a:r>
            <a:r>
              <a:rPr lang="fr-CA" sz="2600" dirty="0" smtClean="0">
                <a:solidFill>
                  <a:srgbClr val="90510E"/>
                </a:solidFill>
              </a:rPr>
              <a:t>Nouvelle version en vigueur à l’automne 2015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Le certificat en langue et culture arabes s’adresse à une clientèle pour qui l’arabe est une langue étrangère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Test de classement obligatoire, sauf débutants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Au moins six cours ARA (les cours de langue suivent les recommandations du CECR)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Cours d’introduction obligatoire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 Au moins trois cours portant sur l’histoire, la politique ou la religion du monde arabe, donnés en français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Certificat en langues et cultures d’Asie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484784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Nouveau programme depuis l’automne 2014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Cours d’introduction à la langue et à la culture obligatoire 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Au moins quatre cours de langue (chinois ou japonais)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Au moins deux cours sur la culture chinoise ou japonaise (donnés partiellement en chinois ou en japonais)</a:t>
            </a:r>
          </a:p>
          <a:p>
            <a:pPr lvl="1"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Cours sur le cinéma chinois ou japonais</a:t>
            </a:r>
          </a:p>
          <a:p>
            <a:pPr lvl="1"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Cours sur les mangas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Jusqu’à 3 cours donnés en français portant sur l’histoire, la politique, la philosophie ou la religion de pays d’Asie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90510E"/>
                </a:solidFill>
              </a:rPr>
              <a:t> Test de classement obligatoire, sauf débutants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56568" y="836712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 smtClean="0">
                <a:solidFill>
                  <a:srgbClr val="A56911"/>
                </a:solidFill>
              </a:rPr>
              <a:t>Concentrations en langue </a:t>
            </a:r>
          </a:p>
          <a:p>
            <a:pPr algn="ctr"/>
            <a:r>
              <a:rPr lang="fr-CA" sz="2800" b="1" dirty="0" smtClean="0">
                <a:solidFill>
                  <a:srgbClr val="A56911"/>
                </a:solidFill>
              </a:rPr>
              <a:t>Allemand / Anglais / Espagnol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576" y="1916832"/>
            <a:ext cx="792088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b="1" dirty="0" smtClean="0">
                <a:solidFill>
                  <a:srgbClr val="90510E"/>
                </a:solidFill>
              </a:rPr>
              <a:t>Accessibles à un étudiant inscrit à un baccalauréat, si la structure du programme le permet</a:t>
            </a:r>
          </a:p>
          <a:p>
            <a:r>
              <a:rPr lang="fr-CA" sz="2600" b="1" dirty="0" smtClean="0">
                <a:solidFill>
                  <a:srgbClr val="90510E"/>
                </a:solidFill>
              </a:rPr>
              <a:t>Ex.: bac en études littéraires, en histoire, en philosophie</a:t>
            </a:r>
          </a:p>
          <a:p>
            <a:endParaRPr lang="fr-CA" sz="2800" b="1" dirty="0" smtClean="0">
              <a:solidFill>
                <a:srgbClr val="90510E"/>
              </a:solidFill>
            </a:endParaRPr>
          </a:p>
          <a:p>
            <a:r>
              <a:rPr lang="fr-CA" sz="2800" b="1" dirty="0" smtClean="0">
                <a:solidFill>
                  <a:srgbClr val="90510E"/>
                </a:solidFill>
              </a:rPr>
              <a:t>Conditions d'admission = celles du programme hôte </a:t>
            </a:r>
          </a:p>
          <a:p>
            <a:r>
              <a:rPr lang="fr-CA" sz="2800" b="1" dirty="0" smtClean="0">
                <a:solidFill>
                  <a:srgbClr val="90510E"/>
                </a:solidFill>
              </a:rPr>
              <a:t>Test de classement obligatoire</a:t>
            </a:r>
          </a:p>
          <a:p>
            <a:r>
              <a:rPr lang="fr-CA" sz="2800" b="1" dirty="0" smtClean="0">
                <a:solidFill>
                  <a:srgbClr val="90510E"/>
                </a:solidFill>
              </a:rPr>
              <a:t>Attestation en sus du diplôme de bac</a:t>
            </a:r>
            <a:endParaRPr lang="fr-CA" sz="2800" dirty="0" smtClean="0">
              <a:solidFill>
                <a:srgbClr val="9051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Programme court de mise à niveau universitaire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484784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CA" sz="2800" dirty="0" smtClean="0"/>
              <a:t> </a:t>
            </a:r>
            <a:r>
              <a:rPr lang="fr-CA" sz="2800" dirty="0" smtClean="0">
                <a:solidFill>
                  <a:srgbClr val="90510E"/>
                </a:solidFill>
              </a:rPr>
              <a:t>Projet pilote en vigueur depuis l’été 2014</a:t>
            </a:r>
          </a:p>
          <a:p>
            <a:pPr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 Programme imposé aux candidats à un programme de 1</a:t>
            </a:r>
            <a:r>
              <a:rPr lang="fr-CA" sz="2800" baseline="30000" dirty="0" smtClean="0">
                <a:solidFill>
                  <a:srgbClr val="90510E"/>
                </a:solidFill>
              </a:rPr>
              <a:t>er</a:t>
            </a:r>
            <a:r>
              <a:rPr lang="fr-CA" sz="2800" dirty="0" smtClean="0">
                <a:solidFill>
                  <a:srgbClr val="90510E"/>
                </a:solidFill>
              </a:rPr>
              <a:t>cycle qui n’ont pas complété leurs études </a:t>
            </a:r>
            <a:r>
              <a:rPr lang="fr-CA" sz="2800" dirty="0" err="1" smtClean="0">
                <a:solidFill>
                  <a:srgbClr val="90510E"/>
                </a:solidFill>
              </a:rPr>
              <a:t>préuniversitaires</a:t>
            </a:r>
            <a:r>
              <a:rPr lang="fr-CA" sz="2800" dirty="0" smtClean="0">
                <a:solidFill>
                  <a:srgbClr val="90510E"/>
                </a:solidFill>
              </a:rPr>
              <a:t> en français</a:t>
            </a:r>
          </a:p>
          <a:p>
            <a:pPr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 Comprend 4 cours de mise à niveau en français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88616" y="83671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Corps enseignant expérimenté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700808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2313" indent="-546100">
              <a:buFont typeface="Wingdings"/>
              <a:buChar char="à"/>
            </a:pPr>
            <a:r>
              <a:rPr lang="fr-CA" sz="2400" dirty="0" smtClean="0"/>
              <a:t>Maîtres de langue, chargés de cours, professeurs d’autres départements</a:t>
            </a:r>
          </a:p>
        </p:txBody>
      </p:sp>
      <p:sp>
        <p:nvSpPr>
          <p:cNvPr id="4" name="Rectangle 3"/>
          <p:cNvSpPr/>
          <p:nvPr/>
        </p:nvSpPr>
        <p:spPr>
          <a:xfrm rot="10800000" flipV="1">
            <a:off x="814520" y="2701036"/>
            <a:ext cx="751292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2313" indent="-546100"/>
            <a:r>
              <a:rPr lang="fr-CA" sz="2800" b="1" dirty="0" smtClean="0">
                <a:solidFill>
                  <a:srgbClr val="A56911"/>
                </a:solidFill>
              </a:rPr>
              <a:t>Soutien académique</a:t>
            </a:r>
          </a:p>
          <a:p>
            <a:pPr marL="722313" indent="-546100"/>
            <a:endParaRPr lang="fr-CA" sz="2400" dirty="0" smtClean="0"/>
          </a:p>
          <a:p>
            <a:pPr marL="722313" indent="-546100">
              <a:buFont typeface="Wingdings"/>
              <a:buChar char="à"/>
            </a:pPr>
            <a:r>
              <a:rPr lang="fr-CA" sz="2400" dirty="0" smtClean="0"/>
              <a:t>Ateliers donnés par des auxiliaires d’enseignement</a:t>
            </a:r>
          </a:p>
          <a:p>
            <a:pPr marL="722313" indent="-546100">
              <a:buFont typeface="Wingdings"/>
              <a:buChar char="à"/>
            </a:pPr>
            <a:r>
              <a:rPr lang="fr-CA" sz="2400" dirty="0" smtClean="0"/>
              <a:t>Aide individuelle sous forme de monitorat</a:t>
            </a:r>
          </a:p>
          <a:p>
            <a:pPr marL="722313" indent="-546100">
              <a:buFont typeface="Wingdings"/>
              <a:buChar char="à"/>
            </a:pPr>
            <a:r>
              <a:rPr lang="fr-CA" sz="2400" dirty="0" smtClean="0"/>
              <a:t>Jumelage avec des francophones dans les cours de français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Tests de classement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484784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dirty="0" smtClean="0"/>
              <a:t>AVANT de s’inscrire à un cours de langue</a:t>
            </a:r>
          </a:p>
          <a:p>
            <a:r>
              <a:rPr lang="fr-CA" sz="2800" dirty="0" smtClean="0"/>
              <a:t>	</a:t>
            </a:r>
            <a:r>
              <a:rPr lang="fr-CA" sz="2800" dirty="0" smtClean="0">
                <a:sym typeface="Wingdings" panose="05000000000000000000" pitchFamily="2" charset="2"/>
              </a:rPr>
              <a:t> </a:t>
            </a:r>
            <a:r>
              <a:rPr lang="fr-CA" sz="2800" b="1" dirty="0" smtClean="0">
                <a:sym typeface="Wingdings" panose="05000000000000000000" pitchFamily="2" charset="2"/>
              </a:rPr>
              <a:t>TEST DE CLASSEMENT</a:t>
            </a:r>
          </a:p>
          <a:p>
            <a:r>
              <a:rPr lang="fr-CA" sz="2400" b="1" dirty="0" smtClean="0">
                <a:sym typeface="Wingdings" panose="05000000000000000000" pitchFamily="2" charset="2"/>
              </a:rPr>
              <a:t>En anglais et en français = obligatoire pour tous</a:t>
            </a:r>
          </a:p>
          <a:p>
            <a:r>
              <a:rPr lang="fr-CA" sz="2400" b="1" dirty="0" smtClean="0">
                <a:sym typeface="Wingdings" panose="05000000000000000000" pitchFamily="2" charset="2"/>
              </a:rPr>
              <a:t>En espagnol = obligatoire, sauf pour débutants</a:t>
            </a:r>
          </a:p>
          <a:p>
            <a:r>
              <a:rPr lang="fr-CA" sz="2400" b="1" dirty="0" smtClean="0">
                <a:sym typeface="Wingdings" panose="05000000000000000000" pitchFamily="2" charset="2"/>
              </a:rPr>
              <a:t>Pour les autres langues = tests en ligne</a:t>
            </a:r>
            <a:endParaRPr lang="fr-CA" sz="2400" dirty="0" smtClean="0"/>
          </a:p>
          <a:p>
            <a:endParaRPr lang="fr-CA" sz="2400" b="1" dirty="0" smtClean="0"/>
          </a:p>
          <a:p>
            <a:r>
              <a:rPr lang="fr-CA" sz="2400" b="1" dirty="0" smtClean="0"/>
              <a:t>Centre d’évaluation de compétences linguistiques (CECL)</a:t>
            </a:r>
          </a:p>
          <a:p>
            <a:r>
              <a:rPr lang="fr-CA" sz="2800" dirty="0" smtClean="0"/>
              <a:t>Pavillon J.-A.-</a:t>
            </a:r>
            <a:r>
              <a:rPr lang="fr-CA" sz="2800" dirty="0" err="1" smtClean="0"/>
              <a:t>deSève</a:t>
            </a:r>
            <a:r>
              <a:rPr lang="fr-CA" sz="2800" dirty="0" smtClean="0"/>
              <a:t> (DS-R715)</a:t>
            </a:r>
          </a:p>
          <a:p>
            <a:r>
              <a:rPr lang="fr-CA" sz="2800" dirty="0" smtClean="0"/>
              <a:t>Tél.: 514  987-3000, poste 4190</a:t>
            </a:r>
          </a:p>
          <a:p>
            <a:r>
              <a:rPr lang="fr-CA" sz="2800" dirty="0" smtClean="0"/>
              <a:t>Pour prendre un rendez-vous : </a:t>
            </a:r>
            <a:r>
              <a:rPr lang="fr-CA" sz="2800" dirty="0" smtClean="0">
                <a:hlinkClick r:id="rId3"/>
              </a:rPr>
              <a:t>cecl@uqam.ca</a:t>
            </a:r>
            <a:endParaRPr lang="fr-CA" sz="2800" dirty="0" smtClean="0"/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>
                <a:solidFill>
                  <a:srgbClr val="A56911"/>
                </a:solidFill>
              </a:rPr>
              <a:t>Horaire du CECL</a:t>
            </a:r>
            <a:endParaRPr lang="fr-CA" b="1" dirty="0">
              <a:solidFill>
                <a:srgbClr val="A5691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855396"/>
              </p:ext>
            </p:extLst>
          </p:nvPr>
        </p:nvGraphicFramePr>
        <p:xfrm>
          <a:off x="664580" y="1700808"/>
          <a:ext cx="7490832" cy="4104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928"/>
                <a:gridCol w="1226307"/>
                <a:gridCol w="1272384"/>
                <a:gridCol w="1213738"/>
                <a:gridCol w="1273431"/>
                <a:gridCol w="1287044"/>
              </a:tblGrid>
              <a:tr h="318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>Lundi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>
                          <a:solidFill>
                            <a:schemeClr val="tx1"/>
                          </a:solidFill>
                          <a:effectLst/>
                        </a:rPr>
                        <a:t>Mardi</a:t>
                      </a:r>
                      <a:endParaRPr lang="fr-C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>
                          <a:solidFill>
                            <a:schemeClr val="tx1"/>
                          </a:solidFill>
                          <a:effectLst/>
                        </a:rPr>
                        <a:t>Mercredi</a:t>
                      </a:r>
                      <a:endParaRPr lang="fr-C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>
                          <a:solidFill>
                            <a:schemeClr val="tx1"/>
                          </a:solidFill>
                          <a:effectLst/>
                        </a:rPr>
                        <a:t>Jeudi</a:t>
                      </a:r>
                      <a:endParaRPr lang="fr-C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>
                          <a:solidFill>
                            <a:schemeClr val="tx1"/>
                          </a:solidFill>
                          <a:effectLst/>
                        </a:rPr>
                        <a:t>Vendredi</a:t>
                      </a:r>
                      <a:endParaRPr lang="fr-C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>Dimanche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034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1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10h-12h</a:t>
                      </a:r>
                      <a:endParaRPr lang="fr-CA" sz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10h -12h*</a:t>
                      </a: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375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200" b="0" dirty="0">
                          <a:solidFill>
                            <a:schemeClr val="tx1"/>
                          </a:solidFill>
                          <a:effectLst/>
                        </a:rPr>
                        <a:t>13h – 17h*</a:t>
                      </a:r>
                      <a:br>
                        <a:rPr lang="fr-CA" sz="12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13h – 17h*</a:t>
                      </a: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13h – 17h*</a:t>
                      </a: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13h – 17h*</a:t>
                      </a: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13h – 17h*</a:t>
                      </a:r>
                      <a:endParaRPr lang="fr-CA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375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200" b="0" dirty="0">
                          <a:solidFill>
                            <a:schemeClr val="tx1"/>
                          </a:solidFill>
                          <a:effectLst/>
                        </a:rPr>
                        <a:t>18h – 20h*</a:t>
                      </a:r>
                      <a:r>
                        <a:rPr lang="fr-CA" sz="1000" b="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18h – 20h*</a:t>
                      </a:r>
                      <a:endParaRPr lang="fr-CA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fr-CA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r-C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66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890000" cy="1700808"/>
          </a:xfrm>
        </p:spPr>
        <p:txBody>
          <a:bodyPr>
            <a:normAutofit/>
          </a:bodyPr>
          <a:lstStyle/>
          <a:p>
            <a:r>
              <a:rPr lang="en-CA" sz="2800" dirty="0" smtClean="0">
                <a:solidFill>
                  <a:srgbClr val="A56911"/>
                </a:solidFill>
              </a:rPr>
              <a:t>Plan de la </a:t>
            </a:r>
            <a:r>
              <a:rPr lang="en-CA" sz="2800" dirty="0" err="1" smtClean="0">
                <a:solidFill>
                  <a:srgbClr val="A56911"/>
                </a:solidFill>
              </a:rPr>
              <a:t>présentation</a:t>
            </a:r>
            <a:endParaRPr lang="fr-CA" sz="2800" dirty="0">
              <a:solidFill>
                <a:srgbClr val="A5691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8890000" cy="39543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A56911"/>
                </a:solidFill>
              </a:rPr>
              <a:t> Cours et programmes de l’École de langues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A56911"/>
                </a:solidFill>
              </a:rPr>
              <a:t> À qui s’adressent les cours de langues?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A56911"/>
                </a:solidFill>
              </a:rPr>
              <a:t> Particularités des programmes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A56911"/>
                </a:solidFill>
              </a:rPr>
              <a:t> Concentrations en langue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A56911"/>
                </a:solidFill>
              </a:rPr>
              <a:t> Bac par cumul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A56911"/>
                </a:solidFill>
              </a:rPr>
              <a:t> Tests de classement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A56911"/>
                </a:solidFill>
              </a:rPr>
              <a:t> Que sont devenus nos diplômés?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>
                <a:solidFill>
                  <a:srgbClr val="A56911"/>
                </a:solidFill>
              </a:rPr>
              <a:t> Conclusion</a:t>
            </a:r>
            <a:endParaRPr lang="fr-CA" sz="2400" dirty="0">
              <a:solidFill>
                <a:srgbClr val="A569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11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Bac par cumul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484784"/>
            <a:ext cx="777686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b="1" dirty="0" smtClean="0"/>
              <a:t>Possibilité de cumuler trois programmes (certificats et mineures) = baccalauréat ès arts (B.A.)</a:t>
            </a:r>
          </a:p>
          <a:p>
            <a:r>
              <a:rPr lang="fr-CA" sz="2800" b="1" dirty="0" smtClean="0"/>
              <a:t>Plusieurs combinaisons possibles</a:t>
            </a:r>
          </a:p>
          <a:p>
            <a:r>
              <a:rPr lang="fr-CA" sz="2800" b="1" dirty="0" smtClean="0"/>
              <a:t>Exemples : </a:t>
            </a:r>
          </a:p>
          <a:p>
            <a:pPr lvl="1"/>
            <a:r>
              <a:rPr lang="fr-CA" sz="2000" b="1" dirty="0" smtClean="0"/>
              <a:t>Anglais + Administration +Intervention psychosociale</a:t>
            </a:r>
          </a:p>
          <a:p>
            <a:pPr lvl="1"/>
            <a:r>
              <a:rPr lang="fr-CA" sz="2000" b="1" dirty="0" smtClean="0"/>
              <a:t>Espagnol +Animation culturelle + Histoire de l’art</a:t>
            </a:r>
          </a:p>
          <a:p>
            <a:pPr lvl="1"/>
            <a:r>
              <a:rPr lang="fr-CA" sz="2000" b="1" dirty="0" smtClean="0"/>
              <a:t>Français écrit pour non-francophones + majeure en linguistique</a:t>
            </a:r>
          </a:p>
          <a:p>
            <a:pPr lvl="1"/>
            <a:r>
              <a:rPr lang="fr-CA" sz="2000" b="1" dirty="0" smtClean="0"/>
              <a:t>Allemand + Arabe ou Asie + Psychologie</a:t>
            </a:r>
            <a:endParaRPr lang="fr-CA" b="1" dirty="0" smtClean="0"/>
          </a:p>
          <a:p>
            <a:r>
              <a:rPr lang="fr-CA" sz="2800" b="1" dirty="0" smtClean="0"/>
              <a:t>Cours de méthodologie obligatoire</a:t>
            </a:r>
          </a:p>
          <a:p>
            <a:r>
              <a:rPr lang="fr-CA" dirty="0" smtClean="0"/>
              <a:t>INFO:  </a:t>
            </a:r>
            <a:r>
              <a:rPr lang="fr-CA" u="sng" dirty="0" smtClean="0">
                <a:hlinkClick r:id="rId3"/>
              </a:rPr>
              <a:t>http://www.etudier.uqam.ca/baccalaureat-par-cumul-programmes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28576" y="83671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Bac par cumul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576" y="1484784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600" dirty="0" smtClean="0"/>
              <a:t>Depuis 2004-2005, 73 bac par cumul ont été décernés à des étudiants ayant complété un ou plusieurs certificats en langue :</a:t>
            </a:r>
          </a:p>
          <a:p>
            <a:pPr lvl="1"/>
            <a:r>
              <a:rPr lang="fr-CA" sz="2600" dirty="0" smtClean="0"/>
              <a:t>Certificat en anglais : 30</a:t>
            </a:r>
          </a:p>
          <a:p>
            <a:pPr lvl="1"/>
            <a:r>
              <a:rPr lang="fr-CA" sz="2600" dirty="0" smtClean="0"/>
              <a:t>Certificat en français écrit pour non-francophones : 25</a:t>
            </a:r>
          </a:p>
          <a:p>
            <a:pPr lvl="1"/>
            <a:r>
              <a:rPr lang="fr-CA" sz="2600" dirty="0" smtClean="0"/>
              <a:t>Certificat en espagnol : 16</a:t>
            </a:r>
          </a:p>
          <a:p>
            <a:pPr lvl="1"/>
            <a:r>
              <a:rPr lang="fr-CA" sz="2600" dirty="0" smtClean="0"/>
              <a:t>Certificat en langue et culture arabes : 6</a:t>
            </a:r>
          </a:p>
          <a:p>
            <a:pPr lvl="1"/>
            <a:r>
              <a:rPr lang="fr-CA" sz="2600" dirty="0" smtClean="0"/>
              <a:t>Certificat en langues et cultures d’Asie : 4</a:t>
            </a:r>
          </a:p>
          <a:p>
            <a:pPr lvl="1"/>
            <a:r>
              <a:rPr lang="fr-CA" sz="2600" dirty="0" smtClean="0"/>
              <a:t>Certificat en allemand : 2</a:t>
            </a:r>
            <a:endParaRPr lang="fr-CA" sz="2600" dirty="0"/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Le saviez-vous?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484784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dirty="0" smtClean="0"/>
              <a:t>En 2013, lors du Concours oratoire chinois :</a:t>
            </a:r>
          </a:p>
          <a:p>
            <a:pPr lvl="1"/>
            <a:r>
              <a:rPr lang="fr-CA" sz="2400" b="1" dirty="0" err="1" smtClean="0"/>
              <a:t>Tuong</a:t>
            </a:r>
            <a:r>
              <a:rPr lang="fr-CA" sz="2400" b="1" dirty="0" smtClean="0"/>
              <a:t> Vi Nguyen-</a:t>
            </a:r>
            <a:r>
              <a:rPr lang="fr-CA" sz="2400" b="1" dirty="0" err="1" smtClean="0"/>
              <a:t>Duong</a:t>
            </a:r>
            <a:r>
              <a:rPr lang="fr-CA" sz="2400" dirty="0" smtClean="0"/>
              <a:t>, étudiante au baccalauréat en science politique, a remporté le Premier prix, premier niveau;</a:t>
            </a:r>
          </a:p>
          <a:p>
            <a:pPr lvl="1"/>
            <a:r>
              <a:rPr lang="fr-CA" sz="2400" b="1" dirty="0" smtClean="0"/>
              <a:t>Olivier Chartrand </a:t>
            </a:r>
            <a:r>
              <a:rPr lang="fr-CA" sz="2400" dirty="0" smtClean="0"/>
              <a:t>et </a:t>
            </a:r>
            <a:r>
              <a:rPr lang="fr-CA" sz="2400" b="1" dirty="0" smtClean="0"/>
              <a:t>Mylène Lapierre</a:t>
            </a:r>
            <a:r>
              <a:rPr lang="fr-CA" sz="2400" dirty="0" smtClean="0"/>
              <a:t>, tous deux étudiants au certificat en langues et cultures d'Asie, ont gagné respectivement le Premier prix et le Deuxième prix au deuxième niveau. </a:t>
            </a:r>
          </a:p>
          <a:p>
            <a:pPr marL="93663" lvl="1"/>
            <a:endParaRPr lang="fr-CA" sz="2000" dirty="0" smtClean="0"/>
          </a:p>
          <a:p>
            <a:pPr marL="93663" lvl="1"/>
            <a:r>
              <a:rPr lang="fr-CA" sz="2000" dirty="0" smtClean="0"/>
              <a:t>Ce concours réunissait 49 candidats provenant de 6 universités, soit Concordia, Dalhousie, McGill, Montréal, Ottawa et UQAM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Le saviez-vous?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484784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dirty="0" smtClean="0"/>
              <a:t>En mars 2014, lors du 25</a:t>
            </a:r>
            <a:r>
              <a:rPr lang="fr-CA" sz="2800" baseline="30000" dirty="0" smtClean="0"/>
              <a:t>e</a:t>
            </a:r>
            <a:r>
              <a:rPr lang="fr-CA" sz="2800" dirty="0" smtClean="0"/>
              <a:t> concours d’élocution japonaise:</a:t>
            </a:r>
          </a:p>
          <a:p>
            <a:pPr lvl="1"/>
            <a:r>
              <a:rPr lang="fr-CA" sz="2800" b="1" dirty="0" smtClean="0"/>
              <a:t>Élise Ruel</a:t>
            </a:r>
            <a:r>
              <a:rPr lang="fr-CA" sz="2800" dirty="0" smtClean="0"/>
              <a:t>, étudiante au certificat en langues et cultures d’Asie, a remporté le Premier prix dans la catégorie Novice;</a:t>
            </a:r>
          </a:p>
          <a:p>
            <a:pPr lvl="1"/>
            <a:r>
              <a:rPr lang="fr-CA" sz="2800" b="1" dirty="0" err="1" smtClean="0"/>
              <a:t>Giulia</a:t>
            </a:r>
            <a:r>
              <a:rPr lang="fr-CA" sz="2800" b="1" dirty="0" smtClean="0"/>
              <a:t> D’</a:t>
            </a:r>
            <a:r>
              <a:rPr lang="fr-CA" sz="2800" b="1" dirty="0" err="1" smtClean="0"/>
              <a:t>errico</a:t>
            </a:r>
            <a:r>
              <a:rPr lang="fr-CA" sz="2800" b="1" dirty="0" smtClean="0"/>
              <a:t>-</a:t>
            </a:r>
            <a:r>
              <a:rPr lang="fr-CA" sz="2800" b="1" dirty="0" err="1" smtClean="0"/>
              <a:t>Denault</a:t>
            </a:r>
            <a:r>
              <a:rPr lang="fr-CA" sz="2800" dirty="0" smtClean="0"/>
              <a:t>, étudiante au baccalauréat en histoire de l’art, a gagné le Deuxième prix dans la même catégorie.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28576" y="83671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Le saviez-vous?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576" y="1484784"/>
            <a:ext cx="792088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dirty="0" smtClean="0"/>
              <a:t>Lors de la Franco-fête 2014, des étudiants du certificat en français écrit pour non-francophones se sont illustrés 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sz="2400" b="1" dirty="0" smtClean="0"/>
              <a:t>Augusto </a:t>
            </a:r>
            <a:r>
              <a:rPr lang="fr-CA" sz="2400" b="1" dirty="0" err="1" smtClean="0"/>
              <a:t>Adalna</a:t>
            </a:r>
            <a:r>
              <a:rPr lang="fr-CA" sz="2400" b="1" dirty="0" smtClean="0"/>
              <a:t> </a:t>
            </a:r>
            <a:r>
              <a:rPr lang="fr-CA" sz="2400" dirty="0" smtClean="0"/>
              <a:t>a gagné le Premier prix en écriture,  catégorie « Adulte » pour </a:t>
            </a:r>
            <a:r>
              <a:rPr lang="fr-CA" sz="2400" i="1" dirty="0" smtClean="0"/>
              <a:t>Il sera un temps plus que parfait;</a:t>
            </a:r>
            <a:endParaRPr lang="fr-CA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sz="2400" b="1" dirty="0" err="1" smtClean="0"/>
              <a:t>Krassizara</a:t>
            </a:r>
            <a:r>
              <a:rPr lang="fr-CA" sz="2400" b="1" dirty="0" smtClean="0"/>
              <a:t> </a:t>
            </a:r>
            <a:r>
              <a:rPr lang="fr-CA" sz="2400" b="1" dirty="0" err="1" smtClean="0"/>
              <a:t>Tcherneva</a:t>
            </a:r>
            <a:r>
              <a:rPr lang="fr-CA" sz="2400" b="1" dirty="0" smtClean="0"/>
              <a:t> </a:t>
            </a:r>
            <a:r>
              <a:rPr lang="fr-CA" sz="2400" dirty="0" smtClean="0"/>
              <a:t>a remporté le 1er prix en lecture pour </a:t>
            </a:r>
            <a:r>
              <a:rPr lang="fr-CA" sz="2400" i="1" dirty="0" smtClean="0"/>
              <a:t>Adieu, Betty </a:t>
            </a:r>
            <a:r>
              <a:rPr lang="fr-CA" sz="2400" i="1" dirty="0" err="1" smtClean="0"/>
              <a:t>Crocker</a:t>
            </a:r>
            <a:r>
              <a:rPr lang="fr-CA" sz="2400" i="1" dirty="0" smtClean="0"/>
              <a:t> </a:t>
            </a:r>
            <a:r>
              <a:rPr lang="fr-CA" sz="2400" dirty="0" smtClean="0"/>
              <a:t>(extrait)</a:t>
            </a:r>
            <a:r>
              <a:rPr lang="fr-CA" sz="2400" i="1" dirty="0" smtClean="0"/>
              <a:t> </a:t>
            </a:r>
            <a:r>
              <a:rPr lang="fr-CA" sz="2400" dirty="0" smtClean="0"/>
              <a:t>de François Gravel;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A" sz="2400" b="1" dirty="0" err="1" smtClean="0"/>
              <a:t>Issam</a:t>
            </a:r>
            <a:r>
              <a:rPr lang="fr-CA" sz="2400" b="1" dirty="0" smtClean="0"/>
              <a:t> </a:t>
            </a:r>
            <a:r>
              <a:rPr lang="fr-CA" sz="2400" b="1" dirty="0" err="1" smtClean="0"/>
              <a:t>Hammoud</a:t>
            </a:r>
            <a:r>
              <a:rPr lang="fr-CA" sz="2400" b="1" dirty="0" smtClean="0"/>
              <a:t> </a:t>
            </a:r>
            <a:r>
              <a:rPr lang="fr-CA" sz="2400" dirty="0" smtClean="0"/>
              <a:t>a reçu une mention spéciale pour la lecture de </a:t>
            </a:r>
            <a:r>
              <a:rPr lang="fr-CA" sz="2400" i="1" dirty="0" smtClean="0"/>
              <a:t>La Syrie et nous, </a:t>
            </a:r>
            <a:r>
              <a:rPr lang="fr-CA" sz="2200" dirty="0" smtClean="0"/>
              <a:t>chronique de Stéphane Laporte</a:t>
            </a:r>
            <a:r>
              <a:rPr lang="fr-CA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Que sont devenus nos diplômés?</a:t>
            </a:r>
            <a:endParaRPr lang="fr-CA" sz="2800" b="1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576" y="1628800"/>
            <a:ext cx="792088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CA" sz="2800" dirty="0" smtClean="0"/>
              <a:t> Plusieurs diplômés ont poursuivi leurs études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Exemples : 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bac par cumul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bac en enseignement de l’anglais langue seconde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maîtrise en santé communautaire ou en gestion de la santé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maîtrise puis doctorat en linguistique</a:t>
            </a:r>
          </a:p>
          <a:p>
            <a:pPr>
              <a:buFont typeface="Arial" pitchFamily="34" charset="0"/>
              <a:buChar char="•"/>
            </a:pPr>
            <a:r>
              <a:rPr lang="fr-CA" sz="2800" dirty="0" smtClean="0"/>
              <a:t> Certains diplômés travaillent à l’UQAM (analyste de l’informatique, technicien, chargé de cours…) ou ailleurs (travailleuse sociale, enseignante…)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69269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Que sont devenus nos diplômés?</a:t>
            </a:r>
            <a:endParaRPr lang="fr-CA" sz="2800" b="1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2552" y="1340768"/>
            <a:ext cx="7848872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CA" sz="2400" dirty="0" smtClean="0"/>
              <a:t>Animateur ou agent culturel</a:t>
            </a:r>
          </a:p>
          <a:p>
            <a:pPr lvl="1"/>
            <a:r>
              <a:rPr lang="fr-CA" sz="2400" dirty="0" smtClean="0"/>
              <a:t>Agent de communication</a:t>
            </a:r>
          </a:p>
          <a:p>
            <a:pPr lvl="1"/>
            <a:r>
              <a:rPr lang="fr-CA" sz="2400" dirty="0" smtClean="0"/>
              <a:t>Guide touristique</a:t>
            </a:r>
          </a:p>
          <a:p>
            <a:pPr lvl="1">
              <a:spcBef>
                <a:spcPts val="600"/>
              </a:spcBef>
              <a:buNone/>
            </a:pPr>
            <a:r>
              <a:rPr lang="fr-CA" sz="2400" b="1" dirty="0" smtClean="0">
                <a:solidFill>
                  <a:srgbClr val="90510E"/>
                </a:solidFill>
              </a:rPr>
              <a:t>Secteurs d’embauche</a:t>
            </a:r>
          </a:p>
          <a:p>
            <a:pPr lvl="1"/>
            <a:r>
              <a:rPr lang="fr-CA" sz="2400" dirty="0" smtClean="0"/>
              <a:t>Industrie touristique</a:t>
            </a:r>
          </a:p>
          <a:p>
            <a:pPr lvl="1"/>
            <a:r>
              <a:rPr lang="fr-CA" sz="2400" dirty="0" smtClean="0"/>
              <a:t>Instituts linguistiques</a:t>
            </a:r>
          </a:p>
          <a:p>
            <a:pPr lvl="1"/>
            <a:r>
              <a:rPr lang="fr-CA" sz="2400" dirty="0" smtClean="0"/>
              <a:t>Ministères</a:t>
            </a:r>
          </a:p>
          <a:p>
            <a:pPr lvl="1"/>
            <a:r>
              <a:rPr lang="fr-CA" sz="2400" dirty="0" smtClean="0"/>
              <a:t>Monde des affaires</a:t>
            </a:r>
          </a:p>
          <a:p>
            <a:pPr lvl="1"/>
            <a:r>
              <a:rPr lang="fr-CA" sz="2400" dirty="0" smtClean="0"/>
              <a:t>Organismes non gouvernementaux et organisations communautaires</a:t>
            </a:r>
          </a:p>
          <a:p>
            <a:pPr lvl="1"/>
            <a:r>
              <a:rPr lang="fr-CA" sz="2400" dirty="0" smtClean="0"/>
              <a:t>Relations internationales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Nos diplômés</a:t>
            </a:r>
            <a:endParaRPr lang="fr-CA" sz="2800" b="1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576" y="162880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b="1" dirty="0" smtClean="0">
                <a:solidFill>
                  <a:srgbClr val="90510E"/>
                </a:solidFill>
              </a:rPr>
              <a:t>Nombre de diplômés à ce jour (1</a:t>
            </a:r>
            <a:r>
              <a:rPr lang="fr-CA" sz="2800" b="1" baseline="30000" dirty="0" smtClean="0">
                <a:solidFill>
                  <a:srgbClr val="90510E"/>
                </a:solidFill>
              </a:rPr>
              <a:t>er</a:t>
            </a:r>
            <a:r>
              <a:rPr lang="fr-CA" sz="2800" b="1" dirty="0" smtClean="0">
                <a:solidFill>
                  <a:srgbClr val="90510E"/>
                </a:solidFill>
              </a:rPr>
              <a:t> décembre 2014)</a:t>
            </a:r>
          </a:p>
          <a:p>
            <a:endParaRPr lang="fr-CA" sz="2800" dirty="0" smtClean="0"/>
          </a:p>
          <a:p>
            <a:pPr>
              <a:buFont typeface="Arial" pitchFamily="34" charset="0"/>
              <a:buChar char="•"/>
              <a:tabLst>
                <a:tab pos="7707313" algn="r"/>
              </a:tabLst>
            </a:pPr>
            <a:r>
              <a:rPr lang="fr-CA" sz="2800" dirty="0" smtClean="0"/>
              <a:t> Allemand (certificat et programme court) : 	132 </a:t>
            </a:r>
          </a:p>
          <a:p>
            <a:pPr>
              <a:buFont typeface="Arial" pitchFamily="34" charset="0"/>
              <a:buChar char="•"/>
              <a:tabLst>
                <a:tab pos="7707313" algn="r"/>
              </a:tabLst>
            </a:pPr>
            <a:r>
              <a:rPr lang="fr-CA" sz="2800" dirty="0" smtClean="0"/>
              <a:t> Anglais (certificat et programme court) : 	1465</a:t>
            </a:r>
          </a:p>
          <a:p>
            <a:pPr>
              <a:buFont typeface="Arial" pitchFamily="34" charset="0"/>
              <a:buChar char="•"/>
              <a:tabLst>
                <a:tab pos="7707313" algn="r"/>
              </a:tabLst>
            </a:pPr>
            <a:r>
              <a:rPr lang="fr-CA" sz="2800" dirty="0" smtClean="0"/>
              <a:t> Espagnol (certificat et programme court) : 	341</a:t>
            </a:r>
          </a:p>
          <a:p>
            <a:pPr>
              <a:buFont typeface="Arial" pitchFamily="34" charset="0"/>
              <a:buChar char="•"/>
              <a:tabLst>
                <a:tab pos="7707313" algn="r"/>
              </a:tabLst>
            </a:pPr>
            <a:r>
              <a:rPr lang="fr-CA" sz="2800" dirty="0" smtClean="0"/>
              <a:t> Français écrit pour non-francophones : 	1744</a:t>
            </a:r>
          </a:p>
          <a:p>
            <a:pPr>
              <a:buFont typeface="Arial" pitchFamily="34" charset="0"/>
              <a:buChar char="•"/>
              <a:tabLst>
                <a:tab pos="7707313" algn="r"/>
              </a:tabLst>
            </a:pPr>
            <a:r>
              <a:rPr lang="fr-CA" sz="2800" dirty="0" smtClean="0"/>
              <a:t> Langue et culture arabes : 	34</a:t>
            </a:r>
          </a:p>
          <a:p>
            <a:pPr>
              <a:buFont typeface="Arial" pitchFamily="34" charset="0"/>
              <a:buChar char="•"/>
              <a:tabLst>
                <a:tab pos="7707313" algn="r"/>
              </a:tabLst>
            </a:pPr>
            <a:r>
              <a:rPr lang="fr-CA" sz="2800" dirty="0" smtClean="0"/>
              <a:t> Langues et cultures d’Asie : 	126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b="1" dirty="0" smtClean="0">
                <a:solidFill>
                  <a:srgbClr val="A56911"/>
                </a:solidFill>
              </a:rPr>
              <a:t>Conclusion</a:t>
            </a:r>
            <a:endParaRPr lang="fr-CA" sz="32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576" y="1484784"/>
            <a:ext cx="79208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CA" sz="2800" dirty="0" smtClean="0"/>
              <a:t> Améliorer ses habiletés langagières enrichit l’expérience au moment d’effectuer un stage ou un voyage d’études dans un pays étranger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CA" sz="2800" dirty="0" smtClean="0"/>
              <a:t> Apprendre une 2</a:t>
            </a:r>
            <a:r>
              <a:rPr lang="fr-CA" sz="2800" baseline="30000" dirty="0" smtClean="0"/>
              <a:t>e</a:t>
            </a:r>
            <a:r>
              <a:rPr lang="fr-CA" sz="2800" dirty="0" smtClean="0"/>
              <a:t> ou une 3</a:t>
            </a:r>
            <a:r>
              <a:rPr lang="fr-CA" sz="2800" baseline="30000" dirty="0" smtClean="0"/>
              <a:t>e</a:t>
            </a:r>
            <a:r>
              <a:rPr lang="fr-CA" sz="2800" dirty="0" smtClean="0"/>
              <a:t> langue peut ouvrir des frontières dans un contexte de mondialisation ou faciliter l’intégration dans un pays d’accueil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fr-CA" sz="2800" dirty="0" smtClean="0"/>
              <a:t> Maîtriser plusieurs </a:t>
            </a:r>
            <a:r>
              <a:rPr lang="fr-CA" sz="2800" smtClean="0"/>
              <a:t>langues multiplie </a:t>
            </a:r>
            <a:r>
              <a:rPr lang="fr-CA" sz="2800" dirty="0" smtClean="0"/>
              <a:t>les chances de se trouver un emploi à la mesure de son talent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8890000" cy="5587200"/>
          </a:xfrm>
        </p:spPr>
        <p:txBody>
          <a:bodyPr/>
          <a:lstStyle/>
          <a:p>
            <a:pPr marL="0" indent="0">
              <a:buNone/>
            </a:pPr>
            <a:r>
              <a:rPr lang="fr-CA" sz="3200" b="1" dirty="0" smtClean="0">
                <a:solidFill>
                  <a:srgbClr val="B18C21"/>
                </a:solidFill>
              </a:rPr>
              <a:t>Merci de votre attention</a:t>
            </a:r>
          </a:p>
          <a:p>
            <a:pPr marL="0" indent="0">
              <a:buNone/>
            </a:pPr>
            <a:endParaRPr lang="fr-CA" dirty="0" smtClean="0">
              <a:solidFill>
                <a:srgbClr val="B18C21"/>
              </a:solidFill>
            </a:endParaRPr>
          </a:p>
          <a:p>
            <a:pPr marL="0" indent="0">
              <a:buNone/>
            </a:pPr>
            <a:r>
              <a:rPr lang="fr-CA" dirty="0" smtClean="0">
                <a:solidFill>
                  <a:srgbClr val="B18C21"/>
                </a:solidFill>
              </a:rPr>
              <a:t>Marie-Cécile Guillot, directrice de l’École de langues</a:t>
            </a:r>
          </a:p>
          <a:p>
            <a:pPr marL="0" indent="0">
              <a:buNone/>
            </a:pPr>
            <a:r>
              <a:rPr lang="fr-CA" sz="2400" dirty="0">
                <a:solidFill>
                  <a:srgbClr val="B18C21"/>
                </a:solidFill>
              </a:rPr>
              <a:t>g</a:t>
            </a:r>
            <a:r>
              <a:rPr lang="fr-CA" sz="2400" dirty="0" smtClean="0">
                <a:solidFill>
                  <a:srgbClr val="B18C21"/>
                </a:solidFill>
              </a:rPr>
              <a:t>uillot.marie-cécile@uqam.ca</a:t>
            </a:r>
          </a:p>
          <a:p>
            <a:pPr marL="507600" indent="-507600" defTabSz="546100">
              <a:spcBef>
                <a:spcPts val="0"/>
              </a:spcBef>
              <a:buNone/>
            </a:pPr>
            <a:r>
              <a:rPr lang="fr-CA" sz="1900" dirty="0" smtClean="0">
                <a:solidFill>
                  <a:srgbClr val="B18C21"/>
                </a:solidFill>
              </a:rPr>
              <a:t>	</a:t>
            </a:r>
          </a:p>
          <a:p>
            <a:pPr marL="0" indent="0">
              <a:buNone/>
            </a:pPr>
            <a:r>
              <a:rPr lang="fr-CA" dirty="0" smtClean="0">
                <a:solidFill>
                  <a:srgbClr val="B18C21"/>
                </a:solidFill>
              </a:rPr>
              <a:t>Lucie Chartrand, agente de recherche et de planification</a:t>
            </a:r>
          </a:p>
          <a:p>
            <a:pPr marL="0" indent="0">
              <a:buNone/>
            </a:pPr>
            <a:r>
              <a:rPr lang="fr-CA" sz="2400" dirty="0">
                <a:solidFill>
                  <a:srgbClr val="B18C21"/>
                </a:solidFill>
              </a:rPr>
              <a:t>c</a:t>
            </a:r>
            <a:r>
              <a:rPr lang="fr-CA" sz="2400" dirty="0" smtClean="0">
                <a:solidFill>
                  <a:srgbClr val="B18C21"/>
                </a:solidFill>
              </a:rPr>
              <a:t>hartrand.lucie@uqam.ca</a:t>
            </a:r>
            <a:endParaRPr lang="fr-CA" sz="2400" dirty="0">
              <a:solidFill>
                <a:srgbClr val="B18C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Cours et programmes de l’École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576" y="1628800"/>
            <a:ext cx="79208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A56911"/>
                </a:solidFill>
              </a:rPr>
              <a:t> 6 certificats</a:t>
            </a:r>
          </a:p>
          <a:p>
            <a:pPr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A56911"/>
                </a:solidFill>
              </a:rPr>
              <a:t> 3 programmes courts et concentrations</a:t>
            </a:r>
          </a:p>
          <a:p>
            <a:pPr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A56911"/>
                </a:solidFill>
              </a:rPr>
              <a:t> 1 programme court de mise à niveau universitaire</a:t>
            </a:r>
          </a:p>
          <a:p>
            <a:pPr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A56911"/>
                </a:solidFill>
              </a:rPr>
              <a:t> 10 langues</a:t>
            </a:r>
          </a:p>
          <a:p>
            <a:pPr>
              <a:buFont typeface="Arial" pitchFamily="34" charset="0"/>
              <a:buChar char="•"/>
            </a:pPr>
            <a:endParaRPr lang="fr-CA" sz="2800" dirty="0" smtClean="0">
              <a:solidFill>
                <a:srgbClr val="A5691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A56911"/>
                </a:solidFill>
              </a:rPr>
              <a:t> Cours crédités, de niveau universitaire et donc, reconnus dans un programme</a:t>
            </a:r>
            <a:endParaRPr lang="fr-CA" sz="2800" dirty="0">
              <a:solidFill>
                <a:srgbClr val="A569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Cours et programmes de l’École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628801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b="1" dirty="0" smtClean="0">
                <a:solidFill>
                  <a:srgbClr val="90510E"/>
                </a:solidFill>
              </a:rPr>
              <a:t>Certificats</a:t>
            </a:r>
          </a:p>
          <a:p>
            <a:r>
              <a:rPr lang="fr-CA" sz="2800" dirty="0" smtClean="0">
                <a:solidFill>
                  <a:srgbClr val="90510E"/>
                </a:solidFill>
              </a:rPr>
              <a:t>10 cours de 3 crédits (un cours = 45 h)</a:t>
            </a:r>
          </a:p>
          <a:p>
            <a:pPr marL="1341438" indent="-546100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Allemand</a:t>
            </a:r>
          </a:p>
          <a:p>
            <a:pPr marL="1341438" indent="-546100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Anglais</a:t>
            </a:r>
          </a:p>
          <a:p>
            <a:pPr marL="1341438" indent="-546100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Espagnol</a:t>
            </a:r>
          </a:p>
          <a:p>
            <a:pPr marL="1341438" indent="-546100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Français langue seconde</a:t>
            </a:r>
          </a:p>
          <a:p>
            <a:pPr marL="1341438" indent="-546100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Langue et culture arabes</a:t>
            </a:r>
          </a:p>
          <a:p>
            <a:pPr marL="1341438" indent="-546100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Langues et cultures d’Asie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Cours et programmes de l’École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8616" y="1628800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b="1" dirty="0" smtClean="0">
                <a:solidFill>
                  <a:srgbClr val="90510E"/>
                </a:solidFill>
              </a:rPr>
              <a:t>Programmes courts et concentrations (5 cours)</a:t>
            </a:r>
          </a:p>
          <a:p>
            <a:pPr lvl="1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 Allemand</a:t>
            </a:r>
          </a:p>
          <a:p>
            <a:pPr lvl="1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 Anglais</a:t>
            </a:r>
          </a:p>
          <a:p>
            <a:pPr lvl="1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 Espagnol</a:t>
            </a:r>
          </a:p>
          <a:p>
            <a:pPr>
              <a:buNone/>
            </a:pPr>
            <a:endParaRPr lang="fr-CA" sz="2800" dirty="0" smtClean="0">
              <a:solidFill>
                <a:srgbClr val="90510E"/>
              </a:solidFill>
            </a:endParaRPr>
          </a:p>
          <a:p>
            <a:r>
              <a:rPr lang="fr-CA" sz="2800" b="1" dirty="0" smtClean="0">
                <a:solidFill>
                  <a:srgbClr val="90510E"/>
                </a:solidFill>
              </a:rPr>
              <a:t>Programme court de mise à niveau universitaire en français (4 cours)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Cours de l’École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4600" y="1628800"/>
            <a:ext cx="74888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b="1" dirty="0" smtClean="0">
                <a:solidFill>
                  <a:srgbClr val="90510E"/>
                </a:solidFill>
              </a:rPr>
              <a:t>Cours de langues non rattachés à un programme</a:t>
            </a:r>
          </a:p>
          <a:p>
            <a:pPr marL="1341438" indent="-530225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Italien </a:t>
            </a:r>
          </a:p>
          <a:p>
            <a:pPr marL="1341438" indent="-530225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Portugais brésilien</a:t>
            </a:r>
          </a:p>
          <a:p>
            <a:pPr marL="1341438" indent="-530225">
              <a:buFont typeface="Arial" pitchFamily="34" charset="0"/>
              <a:buChar char="•"/>
            </a:pPr>
            <a:r>
              <a:rPr lang="fr-CA" sz="2800" dirty="0" smtClean="0">
                <a:solidFill>
                  <a:srgbClr val="90510E"/>
                </a:solidFill>
              </a:rPr>
              <a:t>Russe</a:t>
            </a:r>
            <a:endParaRPr lang="fr-CA" sz="2800" dirty="0">
              <a:solidFill>
                <a:srgbClr val="9051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88616" y="83671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À qui s’adressent nos cours ?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8616" y="1628800"/>
            <a:ext cx="7344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4800" b="1" dirty="0" smtClean="0">
                <a:solidFill>
                  <a:srgbClr val="90510E"/>
                </a:solidFill>
              </a:rPr>
              <a:t>La langue choisie doit être une langue étrangère</a:t>
            </a: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2552" y="1340769"/>
            <a:ext cx="2638800" cy="2952328"/>
          </a:xfrm>
        </p:spPr>
        <p:txBody>
          <a:bodyPr>
            <a:normAutofit/>
          </a:bodyPr>
          <a:lstStyle/>
          <a:p>
            <a:r>
              <a:rPr lang="fr-CA" sz="2600" dirty="0" smtClean="0"/>
              <a:t>Aux étudiants inscrits dans nos programmes (certificats ou programmes courts)</a:t>
            </a:r>
            <a:endParaRPr lang="en-US" sz="2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076848" y="1340769"/>
            <a:ext cx="2638800" cy="2376264"/>
          </a:xfrm>
        </p:spPr>
        <p:txBody>
          <a:bodyPr>
            <a:noAutofit/>
          </a:bodyPr>
          <a:lstStyle/>
          <a:p>
            <a:r>
              <a:rPr lang="fr-CA" sz="2600" dirty="0" smtClean="0"/>
              <a:t>Aux étudiants inscrits dans d’autres programmes de l’UQAM</a:t>
            </a:r>
            <a:endParaRPr lang="en-US" sz="2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5741144" y="1340768"/>
            <a:ext cx="2638800" cy="4392487"/>
          </a:xfrm>
        </p:spPr>
        <p:txBody>
          <a:bodyPr>
            <a:normAutofit/>
          </a:bodyPr>
          <a:lstStyle/>
          <a:p>
            <a:r>
              <a:rPr lang="fr-CA" sz="2600" dirty="0" smtClean="0"/>
              <a:t>Aux étudiants libres (possibilité de reconnaître jusqu’à 5 cours) 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2815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92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solidFill>
                  <a:srgbClr val="A56911"/>
                </a:solidFill>
              </a:rPr>
              <a:t>Programmes d’allemand</a:t>
            </a:r>
            <a:endParaRPr lang="fr-CA" sz="2800" b="0" dirty="0">
              <a:solidFill>
                <a:srgbClr val="A569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592" y="1628800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600" b="1" dirty="0" smtClean="0">
                <a:solidFill>
                  <a:srgbClr val="90510E"/>
                </a:solidFill>
              </a:rPr>
              <a:t>Certificat : 10 cours (30 crédits)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Programme en vigueur depuis l’automne 2013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Les cours suivent les recommandations du CECR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Au moins 9 cours ALL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Test de classement obligatoire, sauf pour débutants</a:t>
            </a:r>
          </a:p>
          <a:p>
            <a:pPr>
              <a:buNone/>
            </a:pPr>
            <a:endParaRPr lang="fr-CA" sz="2600" dirty="0" smtClean="0">
              <a:solidFill>
                <a:srgbClr val="90510E"/>
              </a:solidFill>
            </a:endParaRPr>
          </a:p>
          <a:p>
            <a:r>
              <a:rPr lang="fr-CA" sz="2600" b="1" dirty="0" smtClean="0">
                <a:solidFill>
                  <a:srgbClr val="90510E"/>
                </a:solidFill>
              </a:rPr>
              <a:t>Programme court, concentration : 5 cours  (15 crédits)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Même choix de cours que le certificat (sauf un)</a:t>
            </a:r>
          </a:p>
          <a:p>
            <a:pPr>
              <a:buFont typeface="Arial" pitchFamily="34" charset="0"/>
              <a:buChar char="•"/>
            </a:pPr>
            <a:r>
              <a:rPr lang="fr-CA" sz="2600" dirty="0" smtClean="0">
                <a:solidFill>
                  <a:srgbClr val="90510E"/>
                </a:solidFill>
              </a:rPr>
              <a:t>Les cours réussis peuvent être intégrés dans le certificat</a:t>
            </a:r>
            <a:endParaRPr lang="fr-CA" sz="2600" dirty="0">
              <a:solidFill>
                <a:srgbClr val="9051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d color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nd blan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1452</Words>
  <Application>Microsoft Office PowerPoint</Application>
  <PresentationFormat>Personnalisé</PresentationFormat>
  <Paragraphs>261</Paragraphs>
  <Slides>29</Slides>
  <Notes>29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29</vt:i4>
      </vt:variant>
    </vt:vector>
  </HeadingPairs>
  <TitlesOfParts>
    <vt:vector size="31" baseType="lpstr">
      <vt:lpstr>Fond coloré</vt:lpstr>
      <vt:lpstr>Fond blanc</vt:lpstr>
      <vt:lpstr>L’École de langues et ses programmes</vt:lpstr>
      <vt:lpstr>Plan de la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Horaire du CECL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Cabana -reception</dc:creator>
  <cp:lastModifiedBy>SITel</cp:lastModifiedBy>
  <cp:revision>175</cp:revision>
  <cp:lastPrinted>2012-07-17T15:12:56Z</cp:lastPrinted>
  <dcterms:created xsi:type="dcterms:W3CDTF">2012-08-10T14:24:39Z</dcterms:created>
  <dcterms:modified xsi:type="dcterms:W3CDTF">2014-12-04T14:28:08Z</dcterms:modified>
</cp:coreProperties>
</file>