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73" r:id="rId2"/>
    <p:sldId id="274" r:id="rId3"/>
    <p:sldId id="318" r:id="rId4"/>
    <p:sldId id="302" r:id="rId5"/>
    <p:sldId id="256" r:id="rId6"/>
    <p:sldId id="257" r:id="rId7"/>
    <p:sldId id="319" r:id="rId8"/>
    <p:sldId id="321" r:id="rId9"/>
    <p:sldId id="258" r:id="rId10"/>
    <p:sldId id="263" r:id="rId11"/>
    <p:sldId id="259" r:id="rId12"/>
    <p:sldId id="323" r:id="rId13"/>
    <p:sldId id="324" r:id="rId14"/>
    <p:sldId id="260" r:id="rId15"/>
    <p:sldId id="325" r:id="rId16"/>
    <p:sldId id="326" r:id="rId17"/>
    <p:sldId id="327" r:id="rId18"/>
    <p:sldId id="328" r:id="rId19"/>
    <p:sldId id="329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4" r:id="rId28"/>
    <p:sldId id="345" r:id="rId29"/>
    <p:sldId id="346" r:id="rId30"/>
    <p:sldId id="349" r:id="rId31"/>
    <p:sldId id="347" r:id="rId32"/>
    <p:sldId id="268" r:id="rId33"/>
    <p:sldId id="343" r:id="rId34"/>
    <p:sldId id="271" r:id="rId35"/>
    <p:sldId id="315" r:id="rId36"/>
    <p:sldId id="314" r:id="rId37"/>
    <p:sldId id="29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0" autoAdjust="0"/>
    <p:restoredTop sz="79655" autoAdjust="0"/>
  </p:normalViewPr>
  <p:slideViewPr>
    <p:cSldViewPr snapToGrid="0" snapToObjects="1">
      <p:cViewPr varScale="1">
        <p:scale>
          <a:sx n="61" d="100"/>
          <a:sy n="61" d="100"/>
        </p:scale>
        <p:origin x="60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12996-52D9-BA43-B812-A8ECDF2ED010}" type="datetimeFigureOut">
              <a:rPr lang="fr-FR" smtClean="0"/>
              <a:t>08/12/2015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2BD49-FB5A-3542-B0A0-9ACF65EF85E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27125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16853-EA34-5645-BA18-948CC8E6C7E7}" type="datetimeFigureOut">
              <a:rPr lang="fr-FR" smtClean="0"/>
              <a:t>08/12/2015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6CB26-D8E7-7F40-B5C4-899F36AA84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947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30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389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815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566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97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6CB26-D8E7-7F40-B5C4-899F36AA842F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31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197E-FD6B-794A-8D39-D367B7562C86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BF51B15-8BB9-B74D-A2C8-4F1FAB9E688B}" type="datetime1">
              <a:rPr lang="fr-CA" smtClean="0"/>
              <a:t>2015-12-08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B6ED-0C00-D14A-B684-09B3B3057F32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CED6A04-C0E9-DC40-A2E5-77CAABB37030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9941AF45-151A-7942-8700-FDD2BFD78A35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05AC-5BCA-9E4C-B68E-9DB1007BEBD8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A002-E88C-B04F-BCA2-C3AB833C51FF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EA4E-4448-4545-9B43-AADA6D831CB7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0D40-933A-5F4F-BB21-4186ED9CC520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F8A3-A886-6240-8A0C-B28F84D63E05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07267B2-354F-444C-99DB-744AB67B389B}" type="datetime1">
              <a:rPr lang="fr-CA" smtClean="0"/>
              <a:t>2015-12-08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2646DD1-1C73-E646-937D-6337456D4D16}" type="datetime1">
              <a:rPr lang="fr-CA" smtClean="0"/>
              <a:t>2015-12-08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E992-2D6B-CC46-B615-0CB70125F864}" type="datetime1">
              <a:rPr lang="fr-CA" smtClean="0"/>
              <a:t>2015-12-08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1949-21E4-5B4B-86A9-26AA87E58A40}" type="datetime1">
              <a:rPr lang="fr-CA" smtClean="0"/>
              <a:t>2015-12-08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BA5F1ED-521B-DB45-B77E-96995B1AC05A}" type="datetime1">
              <a:rPr lang="fr-CA" smtClean="0"/>
              <a:t>2015-12-08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 smtClean="0"/>
              <a:t>Cliquez pour modifier les styles du texte du masque</a:t>
            </a:r>
          </a:p>
          <a:p>
            <a:pPr lvl="1"/>
            <a:r>
              <a:rPr lang="fr-CA" dirty="0" smtClean="0"/>
              <a:t>Deuxième niveau</a:t>
            </a:r>
          </a:p>
          <a:p>
            <a:pPr lvl="2"/>
            <a:r>
              <a:rPr lang="fr-CA" dirty="0" smtClean="0"/>
              <a:t>Troisième niveau</a:t>
            </a:r>
          </a:p>
          <a:p>
            <a:pPr lvl="3"/>
            <a:r>
              <a:rPr lang="fr-CA" dirty="0" smtClean="0"/>
              <a:t>Quatrième niveau</a:t>
            </a:r>
          </a:p>
          <a:p>
            <a:pPr lvl="4"/>
            <a:r>
              <a:rPr lang="fr-CA" dirty="0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5AED2F-42D5-6641-9361-7065444D522E}" type="datetime1">
              <a:rPr lang="fr-CA" smtClean="0"/>
              <a:t>2015-12-08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rgbClr val="8F0059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8F0059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rgbClr val="8F0059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rgbClr val="8F0059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rgbClr val="8F0059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0" y="1737850"/>
            <a:ext cx="8915400" cy="1605839"/>
          </a:xfrm>
        </p:spPr>
        <p:txBody>
          <a:bodyPr>
            <a:normAutofit fontScale="90000"/>
          </a:bodyPr>
          <a:lstStyle/>
          <a:p>
            <a:pPr algn="ctr"/>
            <a:r>
              <a:rPr lang="fr-CA" b="1" noProof="0" dirty="0" smtClean="0"/>
              <a:t>Séance </a:t>
            </a:r>
            <a:r>
              <a:rPr lang="fr-CA" b="1" noProof="0" dirty="0"/>
              <a:t>d’information sur </a:t>
            </a:r>
            <a:r>
              <a:rPr lang="fr-CA" b="1" dirty="0" smtClean="0"/>
              <a:t>les programmes de premier cycle </a:t>
            </a:r>
            <a:br>
              <a:rPr lang="fr-CA" b="1" dirty="0" smtClean="0"/>
            </a:br>
            <a:r>
              <a:rPr lang="fr-CA" b="1" noProof="0" dirty="0" smtClean="0"/>
              <a:t>en linguistique</a:t>
            </a:r>
            <a:endParaRPr lang="fr-CA" b="1" noProof="0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01170" y="4010997"/>
            <a:ext cx="7869457" cy="1202463"/>
          </a:xfrm>
        </p:spPr>
        <p:txBody>
          <a:bodyPr>
            <a:normAutofit/>
          </a:bodyPr>
          <a:lstStyle/>
          <a:p>
            <a:pPr algn="r">
              <a:spcBef>
                <a:spcPts val="1200"/>
              </a:spcBef>
            </a:pPr>
            <a:r>
              <a:rPr lang="fr-CA" sz="2400" noProof="0" dirty="0" smtClean="0"/>
              <a:t>Reine Pinsonneault</a:t>
            </a:r>
          </a:p>
          <a:p>
            <a:pPr algn="r">
              <a:spcBef>
                <a:spcPts val="1200"/>
              </a:spcBef>
            </a:pPr>
            <a:r>
              <a:rPr lang="fr-CA" sz="2400" dirty="0" smtClean="0"/>
              <a:t>Professeure, Département de linguistique</a:t>
            </a:r>
            <a:endParaRPr lang="fr-CA" sz="2400" noProof="0" dirty="0" smtClean="0"/>
          </a:p>
          <a:p>
            <a:pPr algn="ctr"/>
            <a:endParaRPr lang="fr-CA" sz="3200" noProof="0" dirty="0"/>
          </a:p>
        </p:txBody>
      </p:sp>
    </p:spTree>
    <p:extLst>
      <p:ext uri="{BB962C8B-B14F-4D97-AF65-F5344CB8AC3E}">
        <p14:creationId xmlns:p14="http://schemas.microsoft.com/office/powerpoint/2010/main" val="167399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1059786"/>
          </a:xfrm>
        </p:spPr>
        <p:txBody>
          <a:bodyPr>
            <a:normAutofit fontScale="90000"/>
          </a:bodyPr>
          <a:lstStyle/>
          <a:p>
            <a:r>
              <a:rPr lang="fr-CA" b="1" noProof="0" dirty="0" smtClean="0"/>
              <a:t>Baccalauréat  </a:t>
            </a:r>
            <a:br>
              <a:rPr lang="fr-CA" b="1" noProof="0" dirty="0" smtClean="0"/>
            </a:br>
            <a:r>
              <a:rPr lang="fr-CA" b="1" noProof="0" dirty="0" smtClean="0"/>
              <a:t>Structure du programme</a:t>
            </a: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506430"/>
            <a:ext cx="7610476" cy="3670767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CA" sz="2400" noProof="0" dirty="0" smtClean="0"/>
              <a:t>Trois profils sont possibles</a:t>
            </a:r>
          </a:p>
          <a:p>
            <a:pPr lvl="1"/>
            <a:r>
              <a:rPr lang="fr-CA" sz="2000" dirty="0"/>
              <a:t>l</a:t>
            </a:r>
            <a:r>
              <a:rPr lang="fr-CA" sz="2000" dirty="0" smtClean="0"/>
              <a:t>inguistique générale </a:t>
            </a:r>
          </a:p>
          <a:p>
            <a:pPr lvl="1"/>
            <a:r>
              <a:rPr lang="fr-CA" sz="2000" dirty="0" smtClean="0"/>
              <a:t>l</a:t>
            </a:r>
            <a:r>
              <a:rPr lang="fr-CA" sz="2000" noProof="0" dirty="0" err="1" smtClean="0"/>
              <a:t>inguistique</a:t>
            </a:r>
            <a:r>
              <a:rPr lang="fr-CA" sz="2000" noProof="0" dirty="0" smtClean="0"/>
              <a:t> appliquée à l’acquisition du français langue seconde</a:t>
            </a:r>
          </a:p>
          <a:p>
            <a:pPr lvl="1"/>
            <a:r>
              <a:rPr lang="fr-CA" sz="2000" dirty="0"/>
              <a:t>r</a:t>
            </a:r>
            <a:r>
              <a:rPr lang="fr-CA" sz="2000" dirty="0" smtClean="0"/>
              <a:t>édaction et révision de textes</a:t>
            </a:r>
            <a:r>
              <a:rPr lang="fr-CA" dirty="0" smtClean="0"/>
              <a:t>	</a:t>
            </a:r>
            <a:endParaRPr lang="fr-CA" noProof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Cheminement et cours à suivre</a:t>
            </a:r>
            <a:br>
              <a:rPr lang="fr-CA" b="1" noProof="0" dirty="0" smtClean="0"/>
            </a:b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fr-CA" b="1" noProof="0" dirty="0" smtClean="0"/>
              <a:t>Cours à suivre pour le profil </a:t>
            </a:r>
            <a:r>
              <a:rPr lang="fr-CA" b="1" i="1" noProof="0" dirty="0" smtClean="0"/>
              <a:t>linguistique générale </a:t>
            </a:r>
          </a:p>
          <a:p>
            <a:r>
              <a:rPr lang="fr-CA" b="1" dirty="0" smtClean="0"/>
              <a:t>1</a:t>
            </a:r>
            <a:r>
              <a:rPr lang="fr-CA" b="1" baseline="30000" dirty="0" smtClean="0"/>
              <a:t>re</a:t>
            </a:r>
            <a:r>
              <a:rPr lang="fr-CA" b="1" dirty="0" smtClean="0"/>
              <a:t> année</a:t>
            </a:r>
            <a:endParaRPr lang="fr-CA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noProof="0" dirty="0" smtClean="0">
                <a:solidFill>
                  <a:srgbClr val="8F0059"/>
                </a:solidFill>
              </a:rPr>
              <a:t>LIN1601  </a:t>
            </a:r>
            <a:r>
              <a:rPr lang="fr-CA" sz="2100" i="1" dirty="0">
                <a:solidFill>
                  <a:srgbClr val="8F0059"/>
                </a:solidFill>
              </a:rPr>
              <a:t>Introduction à l’analyse linguistique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LIN1602  </a:t>
            </a:r>
            <a:r>
              <a:rPr lang="fr-CA" sz="2100" i="1" dirty="0">
                <a:solidFill>
                  <a:srgbClr val="8F0059"/>
                </a:solidFill>
              </a:rPr>
              <a:t>Langage, individu et société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noProof="0" dirty="0" smtClean="0">
                <a:solidFill>
                  <a:srgbClr val="8F0059"/>
                </a:solidFill>
              </a:rPr>
              <a:t>LIN1603  </a:t>
            </a:r>
            <a:r>
              <a:rPr lang="fr-CA" sz="2100" i="1" dirty="0">
                <a:solidFill>
                  <a:srgbClr val="8F0059"/>
                </a:solidFill>
              </a:rPr>
              <a:t>La linguistique et ses applications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LIN1611  </a:t>
            </a:r>
            <a:r>
              <a:rPr lang="fr-CA" sz="2100" i="1" dirty="0">
                <a:solidFill>
                  <a:srgbClr val="8F0059"/>
                </a:solidFill>
              </a:rPr>
              <a:t>Analyse grammaticale du français écrit 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noProof="0" dirty="0" smtClean="0">
                <a:solidFill>
                  <a:srgbClr val="8F0059"/>
                </a:solidFill>
              </a:rPr>
              <a:t>1 cours complémentaire</a:t>
            </a:r>
          </a:p>
          <a:p>
            <a:pPr marL="0" indent="0">
              <a:spcBef>
                <a:spcPts val="600"/>
              </a:spcBef>
              <a:buNone/>
            </a:pPr>
            <a:endParaRPr lang="fr-CA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LIN1612  </a:t>
            </a:r>
            <a:r>
              <a:rPr lang="fr-CA" sz="2100" i="1" dirty="0" smtClean="0">
                <a:solidFill>
                  <a:srgbClr val="8F0059"/>
                </a:solidFill>
              </a:rPr>
              <a:t>Analyse </a:t>
            </a:r>
            <a:r>
              <a:rPr lang="fr-CA" sz="2100" i="1" dirty="0">
                <a:solidFill>
                  <a:srgbClr val="8F0059"/>
                </a:solidFill>
              </a:rPr>
              <a:t>grammaticale du français écrit </a:t>
            </a:r>
            <a:r>
              <a:rPr lang="fr-CA" sz="2100" i="1" dirty="0" smtClean="0">
                <a:solidFill>
                  <a:srgbClr val="8F0059"/>
                </a:solidFill>
              </a:rPr>
              <a:t>2 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LIN1621  </a:t>
            </a:r>
            <a:r>
              <a:rPr lang="fr-CA" sz="2100" i="1" dirty="0" smtClean="0">
                <a:solidFill>
                  <a:srgbClr val="8F0059"/>
                </a:solidFill>
              </a:rPr>
              <a:t>Phonétique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LIN1631  </a:t>
            </a:r>
            <a:r>
              <a:rPr lang="fr-CA" sz="2100" i="1" dirty="0" smtClean="0">
                <a:solidFill>
                  <a:srgbClr val="8F0059"/>
                </a:solidFill>
              </a:rPr>
              <a:t>Phonologie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LIN1671  </a:t>
            </a:r>
            <a:r>
              <a:rPr lang="fr-CA" sz="2100" i="1" dirty="0">
                <a:solidFill>
                  <a:srgbClr val="8F0059"/>
                </a:solidFill>
              </a:rPr>
              <a:t>Lexicologie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1 cours complémentaire</a:t>
            </a: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Cours à suivre</a:t>
            </a:r>
            <a:r>
              <a:rPr lang="fr-CA" noProof="0" dirty="0" smtClean="0"/>
              <a:t/>
            </a:r>
            <a:br>
              <a:rPr lang="fr-CA" noProof="0" dirty="0" smtClean="0"/>
            </a:b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fr-CA" b="1" noProof="0" dirty="0" smtClean="0"/>
              <a:t>Cours à suivre pour le profil </a:t>
            </a:r>
            <a:r>
              <a:rPr lang="fr-CA" b="1" i="1" noProof="0" dirty="0" smtClean="0"/>
              <a:t>linguistique générale </a:t>
            </a:r>
          </a:p>
          <a:p>
            <a:r>
              <a:rPr lang="fr-CA" b="1" dirty="0" smtClean="0"/>
              <a:t>2</a:t>
            </a:r>
            <a:r>
              <a:rPr lang="fr-CA" b="1" baseline="30000" dirty="0" smtClean="0"/>
              <a:t>e</a:t>
            </a:r>
            <a:r>
              <a:rPr lang="fr-CA" b="1" dirty="0" smtClean="0"/>
              <a:t> année</a:t>
            </a:r>
            <a:endParaRPr lang="fr-CA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noProof="0" dirty="0" smtClean="0">
                <a:solidFill>
                  <a:srgbClr val="8F0059"/>
                </a:solidFill>
              </a:rPr>
              <a:t>LIN1641  </a:t>
            </a:r>
            <a:r>
              <a:rPr lang="fr-CA" sz="2100" i="1" dirty="0" smtClean="0">
                <a:solidFill>
                  <a:srgbClr val="8F0059"/>
                </a:solidFill>
              </a:rPr>
              <a:t>Morphologie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LIN1651  S</a:t>
            </a:r>
            <a:r>
              <a:rPr lang="fr-CA" sz="2100" i="1" dirty="0" smtClean="0">
                <a:solidFill>
                  <a:srgbClr val="8F0059"/>
                </a:solidFill>
              </a:rPr>
              <a:t>yntaxe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noProof="0" dirty="0" smtClean="0">
                <a:solidFill>
                  <a:srgbClr val="8F0059"/>
                </a:solidFill>
              </a:rPr>
              <a:t>LIN1681  </a:t>
            </a:r>
            <a:r>
              <a:rPr lang="fr-CA" sz="2100" i="1" dirty="0" smtClean="0">
                <a:solidFill>
                  <a:srgbClr val="8F0059"/>
                </a:solidFill>
              </a:rPr>
              <a:t>Sociolinguistique </a:t>
            </a:r>
            <a:r>
              <a:rPr lang="fr-CA" sz="2100" dirty="0" smtClean="0">
                <a:solidFill>
                  <a:srgbClr val="8F0059"/>
                </a:solidFill>
              </a:rPr>
              <a:t>(année paire) ou</a:t>
            </a:r>
            <a:endParaRPr lang="fr-CA" sz="2100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LIN1691  </a:t>
            </a:r>
            <a:r>
              <a:rPr lang="fr-CA" i="1" dirty="0" smtClean="0">
                <a:solidFill>
                  <a:srgbClr val="8F0059"/>
                </a:solidFill>
              </a:rPr>
              <a:t>Psycholinguistique </a:t>
            </a:r>
            <a:r>
              <a:rPr lang="fr-CA" dirty="0" smtClean="0">
                <a:solidFill>
                  <a:srgbClr val="8F0059"/>
                </a:solidFill>
              </a:rPr>
              <a:t>(année impaire)</a:t>
            </a:r>
            <a:endParaRPr lang="fr-CA" sz="210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noProof="0" dirty="0" smtClean="0">
                <a:solidFill>
                  <a:srgbClr val="8F0059"/>
                </a:solidFill>
              </a:rPr>
              <a:t>2 cours complémentaires</a:t>
            </a:r>
          </a:p>
          <a:p>
            <a:pPr marL="0" indent="0">
              <a:spcBef>
                <a:spcPts val="600"/>
              </a:spcBef>
              <a:buNone/>
            </a:pPr>
            <a:endParaRPr lang="fr-CA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LIN1661  </a:t>
            </a:r>
            <a:r>
              <a:rPr lang="fr-CA" sz="2100" i="1" dirty="0" smtClean="0">
                <a:solidFill>
                  <a:srgbClr val="8F0059"/>
                </a:solidFill>
              </a:rPr>
              <a:t>Sémantique 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LIN1604  </a:t>
            </a:r>
            <a:r>
              <a:rPr lang="fr-CA" sz="2100" i="1" dirty="0" smtClean="0">
                <a:solidFill>
                  <a:srgbClr val="8F0059"/>
                </a:solidFill>
              </a:rPr>
              <a:t>Courants linguistiques contemporains (année paire)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LIN1605  </a:t>
            </a:r>
            <a:r>
              <a:rPr lang="fr-CA" sz="2100" i="1" dirty="0" smtClean="0">
                <a:solidFill>
                  <a:srgbClr val="8F0059"/>
                </a:solidFill>
              </a:rPr>
              <a:t>Designs expérimentaux et traitements statistiques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3 cours complémentaires </a:t>
            </a: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Cours à suivre</a:t>
            </a:r>
            <a:r>
              <a:rPr lang="fr-CA" noProof="0" dirty="0" smtClean="0"/>
              <a:t/>
            </a:r>
            <a:br>
              <a:rPr lang="fr-CA" noProof="0" dirty="0" smtClean="0"/>
            </a:b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3" y="2224585"/>
            <a:ext cx="7799389" cy="4344489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CA" b="1" noProof="0" dirty="0" smtClean="0"/>
              <a:t>Cours à suivre pour le profil </a:t>
            </a:r>
            <a:r>
              <a:rPr lang="fr-CA" b="1" i="1" noProof="0" dirty="0" smtClean="0"/>
              <a:t>linguistique générale </a:t>
            </a:r>
          </a:p>
          <a:p>
            <a:r>
              <a:rPr lang="fr-CA" b="1" dirty="0"/>
              <a:t>3</a:t>
            </a:r>
            <a:r>
              <a:rPr lang="fr-CA" b="1" baseline="30000" dirty="0" smtClean="0"/>
              <a:t>e</a:t>
            </a:r>
            <a:r>
              <a:rPr lang="fr-CA" b="1" dirty="0" smtClean="0"/>
              <a:t> année</a:t>
            </a:r>
            <a:endParaRPr lang="fr-CA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sz="1900" noProof="0" dirty="0" smtClean="0">
                <a:solidFill>
                  <a:srgbClr val="8F0059"/>
                </a:solidFill>
              </a:rPr>
              <a:t>LIM 3600  </a:t>
            </a:r>
            <a:r>
              <a:rPr lang="fr-CA" sz="1900" i="1" dirty="0" smtClean="0">
                <a:solidFill>
                  <a:srgbClr val="8F0059"/>
                </a:solidFill>
              </a:rPr>
              <a:t>Projet de recherche 1</a:t>
            </a:r>
            <a:endParaRPr lang="fr-CA" sz="19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1900" noProof="0" dirty="0" smtClean="0">
                <a:solidFill>
                  <a:srgbClr val="8F0059"/>
                </a:solidFill>
              </a:rPr>
              <a:t>LIN1681  </a:t>
            </a:r>
            <a:r>
              <a:rPr lang="fr-CA" sz="1900" i="1" dirty="0" smtClean="0">
                <a:solidFill>
                  <a:srgbClr val="8F0059"/>
                </a:solidFill>
              </a:rPr>
              <a:t>Sociolinguistique </a:t>
            </a:r>
            <a:r>
              <a:rPr lang="fr-CA" sz="1900" dirty="0" smtClean="0">
                <a:solidFill>
                  <a:srgbClr val="8F0059"/>
                </a:solidFill>
              </a:rPr>
              <a:t>(année paire) ou</a:t>
            </a:r>
            <a:endParaRPr lang="fr-CA" sz="1900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1900" dirty="0" smtClean="0">
                <a:solidFill>
                  <a:srgbClr val="8F0059"/>
                </a:solidFill>
              </a:rPr>
              <a:t>LIN1691  </a:t>
            </a:r>
            <a:r>
              <a:rPr lang="fr-CA" sz="1900" i="1" dirty="0" smtClean="0">
                <a:solidFill>
                  <a:srgbClr val="8F0059"/>
                </a:solidFill>
              </a:rPr>
              <a:t>Psycholinguistique </a:t>
            </a:r>
            <a:r>
              <a:rPr lang="fr-CA" sz="1900" dirty="0" smtClean="0">
                <a:solidFill>
                  <a:srgbClr val="8F0059"/>
                </a:solidFill>
              </a:rPr>
              <a:t>(année impaire)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1900" noProof="0" dirty="0" smtClean="0">
                <a:solidFill>
                  <a:srgbClr val="8F0059"/>
                </a:solidFill>
              </a:rPr>
              <a:t>3 cours complémentaires</a:t>
            </a:r>
          </a:p>
          <a:p>
            <a:pPr marL="0" indent="0">
              <a:spcBef>
                <a:spcPts val="600"/>
              </a:spcBef>
              <a:buNone/>
            </a:pPr>
            <a:endParaRPr lang="fr-CA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1900" dirty="0" smtClean="0">
                <a:solidFill>
                  <a:srgbClr val="8F0059"/>
                </a:solidFill>
              </a:rPr>
              <a:t>LIM 3610  </a:t>
            </a:r>
            <a:r>
              <a:rPr lang="fr-CA" sz="1900" i="1" dirty="0">
                <a:solidFill>
                  <a:srgbClr val="8F0059"/>
                </a:solidFill>
              </a:rPr>
              <a:t>Projet de recherche </a:t>
            </a:r>
            <a:r>
              <a:rPr lang="fr-CA" sz="1900" i="1" dirty="0" smtClean="0">
                <a:solidFill>
                  <a:srgbClr val="8F0059"/>
                </a:solidFill>
              </a:rPr>
              <a:t>2</a:t>
            </a:r>
            <a:endParaRPr lang="fr-CA" sz="19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1900" dirty="0" smtClean="0">
                <a:solidFill>
                  <a:srgbClr val="8F0059"/>
                </a:solidFill>
              </a:rPr>
              <a:t>LIN1604  </a:t>
            </a:r>
            <a:r>
              <a:rPr lang="fr-CA" sz="1900" i="1" dirty="0" smtClean="0">
                <a:solidFill>
                  <a:srgbClr val="8F0059"/>
                </a:solidFill>
              </a:rPr>
              <a:t>Courants linguistiques (année paire) </a:t>
            </a:r>
            <a:endParaRPr lang="fr-CA" sz="19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1900" dirty="0">
                <a:solidFill>
                  <a:srgbClr val="8F0059"/>
                </a:solidFill>
              </a:rPr>
              <a:t>4</a:t>
            </a:r>
            <a:r>
              <a:rPr lang="fr-CA" sz="1900" dirty="0" smtClean="0">
                <a:solidFill>
                  <a:srgbClr val="8F0059"/>
                </a:solidFill>
              </a:rPr>
              <a:t> cours complémentaires (dont un cours offert les années impaires)</a:t>
            </a:r>
            <a:r>
              <a:rPr lang="fr-CA" dirty="0" smtClean="0">
                <a:solidFill>
                  <a:srgbClr val="8F0059"/>
                </a:solidFill>
              </a:rPr>
              <a:t> </a:t>
            </a: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2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Cours </a:t>
            </a:r>
            <a:r>
              <a:rPr lang="fr-CA" b="1" dirty="0" smtClean="0"/>
              <a:t>complémentaire</a:t>
            </a:r>
            <a:r>
              <a:rPr lang="fr-CA" dirty="0" smtClean="0"/>
              <a:t>s</a:t>
            </a: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9809" y="2336250"/>
            <a:ext cx="8284191" cy="3670767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CA" b="1" noProof="0" dirty="0" smtClean="0"/>
              <a:t>Les cours </a:t>
            </a:r>
            <a:r>
              <a:rPr lang="fr-CA" b="1" dirty="0"/>
              <a:t>complémentaires </a:t>
            </a:r>
            <a:r>
              <a:rPr lang="fr-CA" b="1" dirty="0" smtClean="0"/>
              <a:t>siglés LIN pour </a:t>
            </a:r>
            <a:r>
              <a:rPr lang="fr-CA" b="1" dirty="0"/>
              <a:t>le profil </a:t>
            </a:r>
            <a:r>
              <a:rPr lang="fr-CA" b="1" i="1" dirty="0"/>
              <a:t>linguistique </a:t>
            </a:r>
            <a:r>
              <a:rPr lang="fr-CA" b="1" i="1" dirty="0" smtClean="0"/>
              <a:t>générale</a:t>
            </a:r>
          </a:p>
          <a:p>
            <a:r>
              <a:rPr lang="fr-CA" b="1" dirty="0" smtClean="0"/>
              <a:t> </a:t>
            </a:r>
            <a:r>
              <a:rPr lang="fr-CA" noProof="0" dirty="0" smtClean="0">
                <a:solidFill>
                  <a:srgbClr val="8F0059"/>
                </a:solidFill>
              </a:rPr>
              <a:t>Trois blocs</a:t>
            </a: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Linguistique et langues du monde</a:t>
            </a: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Langue française</a:t>
            </a: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Apprentissage des langues et psycholinguistique</a:t>
            </a:r>
          </a:p>
          <a:p>
            <a:pPr lvl="1"/>
            <a:endParaRPr lang="fr-CA" dirty="0" smtClean="0">
              <a:solidFill>
                <a:srgbClr val="8F0059"/>
              </a:solidFill>
            </a:endParaRPr>
          </a:p>
          <a:p>
            <a:pPr lvl="1"/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rgbClr val="8F0059"/>
              </a:solidFill>
            </a:endParaRPr>
          </a:p>
          <a:p>
            <a:pPr marL="0" indent="0"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endParaRPr lang="fr-CA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0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Cours </a:t>
            </a:r>
            <a:r>
              <a:rPr lang="fr-CA" b="1" dirty="0" smtClean="0"/>
              <a:t>complémentaires</a:t>
            </a: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9809" y="2336250"/>
            <a:ext cx="8284191" cy="3670767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CA" b="1" noProof="0" dirty="0" smtClean="0"/>
              <a:t>Les cours </a:t>
            </a:r>
            <a:r>
              <a:rPr lang="fr-CA" b="1" dirty="0"/>
              <a:t>complémentaires </a:t>
            </a:r>
            <a:r>
              <a:rPr lang="fr-CA" b="1" dirty="0" smtClean="0"/>
              <a:t>non LIN pour </a:t>
            </a:r>
            <a:r>
              <a:rPr lang="fr-CA" b="1" dirty="0"/>
              <a:t>le profil </a:t>
            </a:r>
            <a:r>
              <a:rPr lang="fr-CA" b="1" i="1" dirty="0"/>
              <a:t>linguistique </a:t>
            </a:r>
            <a:r>
              <a:rPr lang="fr-CA" b="1" i="1" dirty="0" smtClean="0"/>
              <a:t>générale</a:t>
            </a:r>
          </a:p>
          <a:p>
            <a:r>
              <a:rPr lang="fr-CA" b="1" dirty="0" smtClean="0"/>
              <a:t> </a:t>
            </a:r>
            <a:r>
              <a:rPr lang="fr-CA" noProof="0" dirty="0" smtClean="0">
                <a:solidFill>
                  <a:srgbClr val="8F0059"/>
                </a:solidFill>
              </a:rPr>
              <a:t>Trois blocs</a:t>
            </a: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Cours offerts par le département de philosophie</a:t>
            </a:r>
          </a:p>
          <a:p>
            <a:pPr lvl="1"/>
            <a:r>
              <a:rPr lang="fr-CA" dirty="0">
                <a:solidFill>
                  <a:srgbClr val="8F0059"/>
                </a:solidFill>
              </a:rPr>
              <a:t>Cours offerts par le département </a:t>
            </a:r>
            <a:r>
              <a:rPr lang="fr-CA" dirty="0" smtClean="0">
                <a:solidFill>
                  <a:srgbClr val="8F0059"/>
                </a:solidFill>
              </a:rPr>
              <a:t>d’études littéraires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r>
              <a:rPr lang="fr-CA" dirty="0">
                <a:solidFill>
                  <a:srgbClr val="8F0059"/>
                </a:solidFill>
              </a:rPr>
              <a:t>Cours offerts par le département </a:t>
            </a:r>
            <a:r>
              <a:rPr lang="fr-CA" dirty="0" smtClean="0">
                <a:solidFill>
                  <a:srgbClr val="8F0059"/>
                </a:solidFill>
              </a:rPr>
              <a:t>de psychologie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endParaRPr lang="fr-CA" dirty="0" smtClean="0">
              <a:solidFill>
                <a:srgbClr val="8F0059"/>
              </a:solidFill>
            </a:endParaRPr>
          </a:p>
          <a:p>
            <a:pPr lvl="1"/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rgbClr val="8F0059"/>
              </a:solidFill>
            </a:endParaRPr>
          </a:p>
          <a:p>
            <a:pPr marL="0" indent="0"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endParaRPr lang="fr-CA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3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Cheminement et cours à suivre</a:t>
            </a:r>
            <a:r>
              <a:rPr lang="fr-CA" noProof="0" dirty="0" smtClean="0"/>
              <a:t/>
            </a:r>
            <a:br>
              <a:rPr lang="fr-CA" noProof="0" dirty="0" smtClean="0"/>
            </a:b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517409"/>
          </a:xfrm>
          <a:ln>
            <a:solidFill>
              <a:srgbClr val="FFFFFF"/>
            </a:solidFill>
          </a:ln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34000"/>
              </a:lnSpc>
              <a:spcBef>
                <a:spcPts val="2000"/>
              </a:spcBef>
            </a:pPr>
            <a:r>
              <a:rPr lang="fr-CA" sz="2500" b="1" noProof="0" dirty="0" smtClean="0"/>
              <a:t>Cours à suivre pour le profil </a:t>
            </a:r>
            <a:r>
              <a:rPr lang="fr-CA" sz="2500" b="1" i="1" dirty="0"/>
              <a:t>linguistique appliquée à l’acquisition du français langue </a:t>
            </a:r>
            <a:r>
              <a:rPr lang="fr-CA" sz="2500" b="1" i="1" dirty="0" smtClean="0"/>
              <a:t>seconde</a:t>
            </a:r>
            <a:endParaRPr lang="fr-CA" sz="2500" b="1" i="1" noProof="0" dirty="0" smtClean="0"/>
          </a:p>
          <a:p>
            <a:r>
              <a:rPr lang="fr-CA" sz="2300" b="1" dirty="0" smtClean="0"/>
              <a:t>1</a:t>
            </a:r>
            <a:r>
              <a:rPr lang="fr-CA" sz="2300" b="1" baseline="30000" dirty="0" smtClean="0"/>
              <a:t>re</a:t>
            </a:r>
            <a:r>
              <a:rPr lang="fr-CA" sz="2300" b="1" dirty="0" smtClean="0"/>
              <a:t> année</a:t>
            </a:r>
            <a:endParaRPr lang="fr-CA" sz="2300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LIN1601  </a:t>
            </a:r>
            <a:r>
              <a:rPr lang="fr-CA" sz="2300" i="1" dirty="0">
                <a:solidFill>
                  <a:srgbClr val="8F0059"/>
                </a:solidFill>
              </a:rPr>
              <a:t>Introduction à l’analyse linguistique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LIN1602  </a:t>
            </a:r>
            <a:r>
              <a:rPr lang="fr-CA" sz="2300" i="1" dirty="0">
                <a:solidFill>
                  <a:srgbClr val="8F0059"/>
                </a:solidFill>
              </a:rPr>
              <a:t>Langage, individu et société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LIN1603  </a:t>
            </a:r>
            <a:r>
              <a:rPr lang="fr-CA" sz="2300" i="1" dirty="0">
                <a:solidFill>
                  <a:srgbClr val="8F0059"/>
                </a:solidFill>
              </a:rPr>
              <a:t>La linguistique et ses applications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LIN1611  </a:t>
            </a:r>
            <a:r>
              <a:rPr lang="fr-CA" sz="2300" i="1" dirty="0">
                <a:solidFill>
                  <a:srgbClr val="8F0059"/>
                </a:solidFill>
              </a:rPr>
              <a:t>Analyse grammaticale du français écrit 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DDL1480 </a:t>
            </a:r>
            <a:r>
              <a:rPr lang="fr-CA" sz="2300" i="1" noProof="0" dirty="0" smtClean="0">
                <a:solidFill>
                  <a:srgbClr val="8F0059"/>
                </a:solidFill>
              </a:rPr>
              <a:t>Les grandes tendances  en didactique des langues</a:t>
            </a:r>
            <a:endParaRPr lang="fr-CA" sz="2300" dirty="0">
              <a:solidFill>
                <a:srgbClr val="8F0059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LIN1612  </a:t>
            </a:r>
            <a:r>
              <a:rPr lang="fr-CA" sz="2300" i="1" dirty="0" smtClean="0">
                <a:solidFill>
                  <a:srgbClr val="8F0059"/>
                </a:solidFill>
              </a:rPr>
              <a:t>Analyse </a:t>
            </a:r>
            <a:r>
              <a:rPr lang="fr-CA" sz="2300" i="1" dirty="0">
                <a:solidFill>
                  <a:srgbClr val="8F0059"/>
                </a:solidFill>
              </a:rPr>
              <a:t>grammaticale du français écrit </a:t>
            </a:r>
            <a:r>
              <a:rPr lang="fr-CA" sz="2300" i="1" dirty="0" smtClean="0">
                <a:solidFill>
                  <a:srgbClr val="8F0059"/>
                </a:solidFill>
              </a:rPr>
              <a:t>2 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LIN1621  </a:t>
            </a:r>
            <a:r>
              <a:rPr lang="fr-CA" sz="2300" i="1" dirty="0" smtClean="0">
                <a:solidFill>
                  <a:srgbClr val="8F0059"/>
                </a:solidFill>
              </a:rPr>
              <a:t>Phonétique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LIN1631  </a:t>
            </a:r>
            <a:r>
              <a:rPr lang="fr-CA" sz="2300" i="1" dirty="0" smtClean="0">
                <a:solidFill>
                  <a:srgbClr val="8F0059"/>
                </a:solidFill>
              </a:rPr>
              <a:t>Phonologie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LIN1671  </a:t>
            </a:r>
            <a:r>
              <a:rPr lang="fr-CA" sz="2300" i="1" dirty="0">
                <a:solidFill>
                  <a:srgbClr val="8F0059"/>
                </a:solidFill>
              </a:rPr>
              <a:t>Lexicologie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1 cours complémentaire</a:t>
            </a:r>
            <a:endParaRPr lang="fr-CA" sz="2300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Cours à suivre</a:t>
            </a:r>
            <a:r>
              <a:rPr lang="fr-CA" noProof="0" dirty="0" smtClean="0"/>
              <a:t/>
            </a:r>
            <a:br>
              <a:rPr lang="fr-CA" noProof="0" dirty="0" smtClean="0"/>
            </a:b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 fontScale="70000" lnSpcReduction="20000"/>
          </a:bodyPr>
          <a:lstStyle/>
          <a:p>
            <a:pPr marL="342900" lvl="1" indent="-342900">
              <a:lnSpc>
                <a:spcPct val="134000"/>
              </a:lnSpc>
              <a:spcBef>
                <a:spcPts val="2000"/>
              </a:spcBef>
            </a:pPr>
            <a:r>
              <a:rPr lang="fr-CA" sz="2700" b="1" noProof="0" dirty="0" smtClean="0"/>
              <a:t>Cours à suivre pour le profil </a:t>
            </a:r>
            <a:r>
              <a:rPr lang="fr-CA" sz="2700" b="1" i="1" dirty="0"/>
              <a:t>linguistique appliquée à l’acquisition du français langue </a:t>
            </a:r>
            <a:r>
              <a:rPr lang="fr-CA" sz="2700" b="1" i="1" dirty="0" smtClean="0"/>
              <a:t>seconde</a:t>
            </a:r>
            <a:endParaRPr lang="fr-CA" sz="2700" b="1" i="1" noProof="0" dirty="0" smtClean="0"/>
          </a:p>
          <a:p>
            <a:r>
              <a:rPr lang="fr-CA" sz="2700" b="1" dirty="0" smtClean="0"/>
              <a:t>2</a:t>
            </a:r>
            <a:r>
              <a:rPr lang="fr-CA" sz="2700" b="1" baseline="30000" dirty="0" smtClean="0"/>
              <a:t>e</a:t>
            </a:r>
            <a:r>
              <a:rPr lang="fr-CA" sz="2700" b="1" dirty="0" smtClean="0"/>
              <a:t> année</a:t>
            </a:r>
            <a:endParaRPr lang="fr-CA" sz="2700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sz="2700" noProof="0" dirty="0" smtClean="0">
                <a:solidFill>
                  <a:srgbClr val="8F0059"/>
                </a:solidFill>
              </a:rPr>
              <a:t>LIN1641  </a:t>
            </a:r>
            <a:r>
              <a:rPr lang="fr-CA" sz="2700" i="1" dirty="0" smtClean="0">
                <a:solidFill>
                  <a:srgbClr val="8F0059"/>
                </a:solidFill>
              </a:rPr>
              <a:t>Morphologie</a:t>
            </a:r>
            <a:endParaRPr lang="fr-CA" sz="27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700" dirty="0" smtClean="0">
                <a:solidFill>
                  <a:srgbClr val="8F0059"/>
                </a:solidFill>
              </a:rPr>
              <a:t>LIN1651  </a:t>
            </a:r>
            <a:r>
              <a:rPr lang="fr-CA" sz="2700" i="1" dirty="0" smtClean="0">
                <a:solidFill>
                  <a:srgbClr val="8F0059"/>
                </a:solidFill>
              </a:rPr>
              <a:t>Syntaxe</a:t>
            </a:r>
            <a:endParaRPr lang="fr-CA" sz="27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700" noProof="0" dirty="0" smtClean="0">
                <a:solidFill>
                  <a:srgbClr val="8F0059"/>
                </a:solidFill>
              </a:rPr>
              <a:t>DDL1140 </a:t>
            </a:r>
            <a:r>
              <a:rPr lang="fr-CA" sz="2700" i="1" noProof="0" dirty="0" smtClean="0">
                <a:solidFill>
                  <a:srgbClr val="8F0059"/>
                </a:solidFill>
              </a:rPr>
              <a:t>Didactique du français langue seconde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700" noProof="0" dirty="0" smtClean="0">
                <a:solidFill>
                  <a:srgbClr val="8F0059"/>
                </a:solidFill>
              </a:rPr>
              <a:t>2 cours complémentaires</a:t>
            </a:r>
            <a:endParaRPr lang="fr-CA" sz="2500" dirty="0">
              <a:solidFill>
                <a:srgbClr val="8F0059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fr-CA" sz="2700" dirty="0" smtClean="0">
                <a:solidFill>
                  <a:srgbClr val="8F0059"/>
                </a:solidFill>
              </a:rPr>
              <a:t>LIN1605  </a:t>
            </a:r>
            <a:r>
              <a:rPr lang="fr-CA" sz="2700" i="1" dirty="0" smtClean="0">
                <a:solidFill>
                  <a:srgbClr val="8F0059"/>
                </a:solidFill>
              </a:rPr>
              <a:t>Designs expérimentaux et traitements statistiques</a:t>
            </a:r>
            <a:endParaRPr lang="fr-CA" sz="27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700" dirty="0" smtClean="0">
                <a:solidFill>
                  <a:srgbClr val="8F0059"/>
                </a:solidFill>
              </a:rPr>
              <a:t>LIN1661  </a:t>
            </a:r>
            <a:r>
              <a:rPr lang="fr-CA" sz="2700" i="1" dirty="0" smtClean="0">
                <a:solidFill>
                  <a:srgbClr val="8F0059"/>
                </a:solidFill>
              </a:rPr>
              <a:t>Sémantique</a:t>
            </a:r>
            <a:endParaRPr lang="fr-CA" sz="27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700" dirty="0" smtClean="0">
                <a:solidFill>
                  <a:srgbClr val="8F0059"/>
                </a:solidFill>
              </a:rPr>
              <a:t>DDL 2242 </a:t>
            </a:r>
            <a:r>
              <a:rPr lang="fr-CA" sz="2700" i="1" dirty="0">
                <a:solidFill>
                  <a:srgbClr val="8F0059"/>
                </a:solidFill>
              </a:rPr>
              <a:t>Didactique de la lecture en français langue seconde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700" i="1" dirty="0" smtClean="0">
                <a:solidFill>
                  <a:srgbClr val="8F0059"/>
                </a:solidFill>
              </a:rPr>
              <a:t>DDL 2243 </a:t>
            </a:r>
            <a:r>
              <a:rPr lang="fr-CA" sz="2700" i="1" dirty="0">
                <a:solidFill>
                  <a:srgbClr val="8F0059"/>
                </a:solidFill>
              </a:rPr>
              <a:t>Didactique de l’écriture en français langue seconde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700" dirty="0" smtClean="0">
                <a:solidFill>
                  <a:srgbClr val="8F0059"/>
                </a:solidFill>
              </a:rPr>
              <a:t>1 cours complémentaire</a:t>
            </a:r>
            <a:endParaRPr lang="fr-CA" sz="2700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3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Cours à suivre</a:t>
            </a:r>
            <a:r>
              <a:rPr lang="fr-CA" noProof="0" dirty="0" smtClean="0"/>
              <a:t/>
            </a:r>
            <a:br>
              <a:rPr lang="fr-CA" noProof="0" dirty="0" smtClean="0"/>
            </a:b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34000"/>
              </a:lnSpc>
              <a:spcBef>
                <a:spcPts val="2000"/>
              </a:spcBef>
              <a:spcAft>
                <a:spcPts val="600"/>
              </a:spcAft>
            </a:pPr>
            <a:r>
              <a:rPr lang="fr-CA" sz="2500" b="1" noProof="0" dirty="0" smtClean="0"/>
              <a:t>Cours à suivre pour le profil </a:t>
            </a:r>
            <a:r>
              <a:rPr lang="fr-CA" sz="2500" b="1" i="1" dirty="0"/>
              <a:t>linguistique appliquée à l’acquisition du français langue </a:t>
            </a:r>
            <a:r>
              <a:rPr lang="fr-CA" sz="2500" b="1" i="1" dirty="0" smtClean="0"/>
              <a:t>seconde</a:t>
            </a:r>
            <a:endParaRPr lang="fr-CA" sz="2500" b="1" i="1" noProof="0" dirty="0" smtClean="0"/>
          </a:p>
          <a:p>
            <a:r>
              <a:rPr lang="fr-CA" sz="2500" b="1" dirty="0"/>
              <a:t>3</a:t>
            </a:r>
            <a:r>
              <a:rPr lang="fr-CA" sz="2500" b="1" baseline="30000" dirty="0" smtClean="0"/>
              <a:t>e</a:t>
            </a:r>
            <a:r>
              <a:rPr lang="fr-CA" sz="2500" b="1" dirty="0" smtClean="0"/>
              <a:t> année</a:t>
            </a:r>
            <a:endParaRPr lang="fr-CA" sz="2500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sz="2500" dirty="0" smtClean="0">
                <a:solidFill>
                  <a:srgbClr val="8F0059"/>
                </a:solidFill>
              </a:rPr>
              <a:t>DDL</a:t>
            </a:r>
            <a:r>
              <a:rPr lang="fr-CA" sz="2500" noProof="0" dirty="0" smtClean="0">
                <a:solidFill>
                  <a:srgbClr val="8F0059"/>
                </a:solidFill>
              </a:rPr>
              <a:t>3145  </a:t>
            </a:r>
            <a:r>
              <a:rPr lang="fr-CA" sz="2500" i="1" dirty="0" smtClean="0">
                <a:solidFill>
                  <a:srgbClr val="8F0059"/>
                </a:solidFill>
              </a:rPr>
              <a:t>Didactique du français langue seconde : grammaire</a:t>
            </a:r>
            <a:endParaRPr lang="fr-CA" sz="25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500" noProof="0" dirty="0" smtClean="0">
                <a:solidFill>
                  <a:srgbClr val="8F0059"/>
                </a:solidFill>
              </a:rPr>
              <a:t>DDL5400  </a:t>
            </a:r>
            <a:r>
              <a:rPr lang="fr-CA" sz="2500" i="1" noProof="0" dirty="0" smtClean="0">
                <a:solidFill>
                  <a:srgbClr val="8F0059"/>
                </a:solidFill>
              </a:rPr>
              <a:t>Didactique du français langue seconde aux adultes</a:t>
            </a:r>
          </a:p>
          <a:p>
            <a:pPr marL="1077913" indent="-1077913">
              <a:spcBef>
                <a:spcPts val="600"/>
              </a:spcBef>
              <a:buNone/>
            </a:pPr>
            <a:r>
              <a:rPr lang="fr-CA" sz="2500" dirty="0" smtClean="0">
                <a:solidFill>
                  <a:srgbClr val="8F0059"/>
                </a:solidFill>
              </a:rPr>
              <a:t>DDL6410  </a:t>
            </a:r>
            <a:r>
              <a:rPr lang="fr-CA" sz="2500" i="1" dirty="0" smtClean="0">
                <a:solidFill>
                  <a:srgbClr val="8F0059"/>
                </a:solidFill>
              </a:rPr>
              <a:t>Didactique </a:t>
            </a:r>
            <a:r>
              <a:rPr lang="fr-CA" sz="2500" i="1" dirty="0">
                <a:solidFill>
                  <a:srgbClr val="8F0059"/>
                </a:solidFill>
              </a:rPr>
              <a:t>du français langue seconde </a:t>
            </a:r>
            <a:r>
              <a:rPr lang="fr-CA" sz="2500" i="1" dirty="0" smtClean="0">
                <a:solidFill>
                  <a:srgbClr val="8F0059"/>
                </a:solidFill>
              </a:rPr>
              <a:t>et  technologies de la communication</a:t>
            </a:r>
            <a:endParaRPr lang="fr-CA" sz="2500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500" noProof="0" dirty="0" smtClean="0">
                <a:solidFill>
                  <a:srgbClr val="8F0059"/>
                </a:solidFill>
              </a:rPr>
              <a:t>2 cours complémentaires</a:t>
            </a:r>
          </a:p>
          <a:p>
            <a:pPr marL="0" indent="0">
              <a:spcBef>
                <a:spcPts val="600"/>
              </a:spcBef>
              <a:buNone/>
            </a:pPr>
            <a:endParaRPr lang="fr-CA" sz="2500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500" dirty="0" smtClean="0">
                <a:solidFill>
                  <a:srgbClr val="8F0059"/>
                </a:solidFill>
              </a:rPr>
              <a:t>DDL 2244  </a:t>
            </a:r>
            <a:r>
              <a:rPr lang="fr-CA" sz="2500" i="1" dirty="0" smtClean="0">
                <a:solidFill>
                  <a:srgbClr val="8F0059"/>
                </a:solidFill>
              </a:rPr>
              <a:t>Évaluation des compétences en français seconde</a:t>
            </a:r>
            <a:endParaRPr lang="fr-CA" sz="25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500" dirty="0" smtClean="0">
                <a:solidFill>
                  <a:srgbClr val="8F0059"/>
                </a:solidFill>
              </a:rPr>
              <a:t>DLS 4700  </a:t>
            </a:r>
            <a:r>
              <a:rPr lang="fr-CA" sz="2500" i="1" dirty="0" smtClean="0">
                <a:solidFill>
                  <a:srgbClr val="8F0059"/>
                </a:solidFill>
              </a:rPr>
              <a:t>Stage en enseignement du français langue seconde</a:t>
            </a:r>
            <a:endParaRPr lang="fr-CA" sz="25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500" dirty="0" smtClean="0">
                <a:solidFill>
                  <a:srgbClr val="8F0059"/>
                </a:solidFill>
              </a:rPr>
              <a:t>3 cours complémentaires</a:t>
            </a:r>
            <a:endParaRPr lang="fr-CA" sz="2500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Cours </a:t>
            </a:r>
            <a:r>
              <a:rPr lang="fr-CA" b="1" dirty="0" smtClean="0"/>
              <a:t>complémentaires</a:t>
            </a: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9809" y="2336250"/>
            <a:ext cx="8284191" cy="3670767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CA" b="1" noProof="0" dirty="0" smtClean="0"/>
              <a:t>Les cours </a:t>
            </a:r>
            <a:r>
              <a:rPr lang="fr-CA" b="1" dirty="0"/>
              <a:t>complémentaires </a:t>
            </a:r>
            <a:r>
              <a:rPr lang="fr-CA" b="1" dirty="0" smtClean="0"/>
              <a:t>pour </a:t>
            </a:r>
            <a:r>
              <a:rPr lang="fr-CA" b="1" dirty="0"/>
              <a:t>le profil </a:t>
            </a:r>
            <a:r>
              <a:rPr lang="fr-CA" b="1" i="1" dirty="0"/>
              <a:t>linguistique appliquée à l’acquisition du français langue seconde</a:t>
            </a:r>
            <a:endParaRPr lang="fr-CA" b="1" i="1" dirty="0" smtClean="0"/>
          </a:p>
          <a:p>
            <a:r>
              <a:rPr lang="fr-CA" b="1" dirty="0" smtClean="0"/>
              <a:t> </a:t>
            </a:r>
            <a:r>
              <a:rPr lang="fr-CA" b="1" dirty="0"/>
              <a:t> </a:t>
            </a:r>
            <a:r>
              <a:rPr lang="fr-CA" dirty="0" smtClean="0">
                <a:solidFill>
                  <a:srgbClr val="8F0059"/>
                </a:solidFill>
              </a:rPr>
              <a:t>Deux blocs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Linguistique générale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Apprentissage </a:t>
            </a:r>
            <a:r>
              <a:rPr lang="fr-CA" dirty="0">
                <a:solidFill>
                  <a:srgbClr val="8F0059"/>
                </a:solidFill>
              </a:rPr>
              <a:t>des </a:t>
            </a:r>
            <a:r>
              <a:rPr lang="fr-CA" dirty="0" smtClean="0">
                <a:solidFill>
                  <a:srgbClr val="8F0059"/>
                </a:solidFill>
              </a:rPr>
              <a:t>langues, psycholinguistique et sociolinguistique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endParaRPr lang="fr-CA" dirty="0">
              <a:solidFill>
                <a:srgbClr val="8F0059"/>
              </a:solidFill>
            </a:endParaRPr>
          </a:p>
          <a:p>
            <a:pPr marL="349250" lvl="1" indent="0">
              <a:buNone/>
            </a:pPr>
            <a:endParaRPr lang="fr-CA" dirty="0" smtClean="0">
              <a:solidFill>
                <a:srgbClr val="8F0059"/>
              </a:solidFill>
            </a:endParaRPr>
          </a:p>
          <a:p>
            <a:pPr lvl="1"/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rgbClr val="8F0059"/>
              </a:solidFill>
            </a:endParaRPr>
          </a:p>
          <a:p>
            <a:pPr marL="0" indent="0"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endParaRPr lang="fr-CA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b="1" noProof="0" dirty="0" smtClean="0"/>
              <a:t>Feuille de route de la présentation</a:t>
            </a: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buClr>
                <a:srgbClr val="8F0059"/>
              </a:buClr>
            </a:pPr>
            <a:r>
              <a:rPr lang="fr-CA" dirty="0" smtClean="0"/>
              <a:t>La linguistique</a:t>
            </a:r>
            <a:endParaRPr lang="fr-CA" noProof="0" dirty="0" smtClean="0"/>
          </a:p>
          <a:p>
            <a:r>
              <a:rPr lang="fr-CA" dirty="0" smtClean="0"/>
              <a:t>Le </a:t>
            </a:r>
            <a:r>
              <a:rPr lang="fr-CA" dirty="0"/>
              <a:t>baccalauréat en </a:t>
            </a:r>
            <a:r>
              <a:rPr lang="fr-CA" dirty="0" smtClean="0"/>
              <a:t>linguistique</a:t>
            </a:r>
          </a:p>
          <a:p>
            <a:r>
              <a:rPr lang="fr-CA" dirty="0" smtClean="0"/>
              <a:t>La majeure et la mineure en linguistique</a:t>
            </a:r>
          </a:p>
          <a:p>
            <a:r>
              <a:rPr lang="fr-CA" dirty="0" smtClean="0"/>
              <a:t>Le certificat en interprétation visuelle</a:t>
            </a:r>
            <a:endParaRPr lang="fr-CA" dirty="0"/>
          </a:p>
          <a:p>
            <a:r>
              <a:rPr lang="fr-CA" noProof="0" dirty="0" smtClean="0"/>
              <a:t>Les perspectives professionnels de nos diplômés</a:t>
            </a:r>
          </a:p>
          <a:p>
            <a:pPr marL="349250" lvl="1" indent="0">
              <a:buNone/>
            </a:pPr>
            <a:endParaRPr lang="fr-CA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Cheminement et cours à suivre</a:t>
            </a:r>
            <a:r>
              <a:rPr lang="fr-CA" noProof="0" dirty="0" smtClean="0"/>
              <a:t/>
            </a:r>
            <a:br>
              <a:rPr lang="fr-CA" noProof="0" dirty="0" smtClean="0"/>
            </a:b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517409"/>
          </a:xfrm>
          <a:ln>
            <a:solidFill>
              <a:srgbClr val="FFFFFF"/>
            </a:solidFill>
          </a:ln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34000"/>
              </a:lnSpc>
              <a:spcBef>
                <a:spcPts val="2000"/>
              </a:spcBef>
            </a:pPr>
            <a:r>
              <a:rPr lang="fr-CA" sz="2500" b="1" noProof="0" dirty="0" smtClean="0"/>
              <a:t>Cours à suivre pour le profil </a:t>
            </a:r>
            <a:r>
              <a:rPr lang="fr-CA" sz="2500" b="1" i="1" dirty="0" smtClean="0"/>
              <a:t>Rédaction et révision de textes</a:t>
            </a:r>
            <a:endParaRPr lang="fr-CA" sz="2500" b="1" i="1" noProof="0" dirty="0" smtClean="0"/>
          </a:p>
          <a:p>
            <a:r>
              <a:rPr lang="fr-CA" sz="2300" b="1" dirty="0" smtClean="0"/>
              <a:t>1</a:t>
            </a:r>
            <a:r>
              <a:rPr lang="fr-CA" sz="2300" b="1" baseline="30000" dirty="0" smtClean="0"/>
              <a:t>re</a:t>
            </a:r>
            <a:r>
              <a:rPr lang="fr-CA" sz="2300" b="1" dirty="0" smtClean="0"/>
              <a:t> année</a:t>
            </a:r>
            <a:endParaRPr lang="fr-CA" sz="2300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LIN1009  </a:t>
            </a:r>
            <a:r>
              <a:rPr lang="fr-CA" sz="2300" i="1" dirty="0" smtClean="0">
                <a:solidFill>
                  <a:srgbClr val="8F0059"/>
                </a:solidFill>
              </a:rPr>
              <a:t>Apprentissage de la grammaire du français écrit I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FRA3008  </a:t>
            </a:r>
            <a:r>
              <a:rPr lang="fr-CA" sz="2300" i="1" dirty="0" smtClean="0">
                <a:solidFill>
                  <a:srgbClr val="8F0059"/>
                </a:solidFill>
              </a:rPr>
              <a:t>Écriture de communication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LIN1601  </a:t>
            </a:r>
            <a:r>
              <a:rPr lang="fr-CA" sz="2300" i="1" dirty="0" smtClean="0">
                <a:solidFill>
                  <a:srgbClr val="8F0059"/>
                </a:solidFill>
              </a:rPr>
              <a:t>Introduction à l’analyse linguistique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LIN1603  </a:t>
            </a:r>
            <a:r>
              <a:rPr lang="fr-CA" sz="2300" i="1" dirty="0" smtClean="0">
                <a:solidFill>
                  <a:srgbClr val="8F0059"/>
                </a:solidFill>
              </a:rPr>
              <a:t>La linguistique et ses applications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Cours de langue anglaise (1)</a:t>
            </a:r>
            <a:endParaRPr lang="fr-CA" sz="2300" dirty="0">
              <a:solidFill>
                <a:srgbClr val="8F0059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LIN2009 </a:t>
            </a:r>
            <a:r>
              <a:rPr lang="fr-CA" sz="2300" i="1" dirty="0">
                <a:solidFill>
                  <a:srgbClr val="8F0059"/>
                </a:solidFill>
              </a:rPr>
              <a:t>Apprentissage de la grammaire du français écrit </a:t>
            </a:r>
            <a:r>
              <a:rPr lang="fr-CA" sz="2300" i="1" dirty="0" smtClean="0">
                <a:solidFill>
                  <a:srgbClr val="8F0059"/>
                </a:solidFill>
              </a:rPr>
              <a:t>II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LIN2617  </a:t>
            </a:r>
            <a:r>
              <a:rPr lang="fr-CA" sz="2300" i="1" dirty="0" smtClean="0">
                <a:solidFill>
                  <a:srgbClr val="8F0059"/>
                </a:solidFill>
              </a:rPr>
              <a:t>Vocabulaire du français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LIN3003  </a:t>
            </a:r>
            <a:r>
              <a:rPr lang="fr-CA" sz="2300" i="1" dirty="0" smtClean="0">
                <a:solidFill>
                  <a:srgbClr val="8F0059"/>
                </a:solidFill>
              </a:rPr>
              <a:t>Les industries de la langue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</a:t>
            </a:r>
            <a:r>
              <a:rPr lang="fr-CA" sz="2300" dirty="0">
                <a:solidFill>
                  <a:srgbClr val="8F0059"/>
                </a:solidFill>
              </a:rPr>
              <a:t>de langue anglaise </a:t>
            </a:r>
            <a:r>
              <a:rPr lang="fr-CA" sz="2300" dirty="0" smtClean="0">
                <a:solidFill>
                  <a:srgbClr val="8F0059"/>
                </a:solidFill>
              </a:rPr>
              <a:t>(2)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complémentaire</a:t>
            </a:r>
          </a:p>
          <a:p>
            <a:pPr marL="0" indent="0">
              <a:spcBef>
                <a:spcPts val="600"/>
              </a:spcBef>
              <a:buNone/>
            </a:pPr>
            <a:endParaRPr lang="fr-CA" sz="2300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4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Cheminement et cours à suivre</a:t>
            </a:r>
            <a:r>
              <a:rPr lang="fr-CA" noProof="0" dirty="0" smtClean="0"/>
              <a:t/>
            </a:r>
            <a:br>
              <a:rPr lang="fr-CA" noProof="0" dirty="0" smtClean="0"/>
            </a:b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517409"/>
          </a:xfrm>
          <a:ln>
            <a:solidFill>
              <a:srgbClr val="FFFFFF"/>
            </a:solidFill>
          </a:ln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34000"/>
              </a:lnSpc>
              <a:spcBef>
                <a:spcPts val="2000"/>
              </a:spcBef>
            </a:pPr>
            <a:r>
              <a:rPr lang="fr-CA" sz="2500" b="1" noProof="0" dirty="0" smtClean="0"/>
              <a:t>Cours à suivre pour le profil </a:t>
            </a:r>
            <a:r>
              <a:rPr lang="fr-CA" sz="2500" b="1" i="1" dirty="0" smtClean="0"/>
              <a:t>Rédaction et révision de textes</a:t>
            </a:r>
            <a:endParaRPr lang="fr-CA" sz="2500" b="1" i="1" noProof="0" dirty="0" smtClean="0"/>
          </a:p>
          <a:p>
            <a:r>
              <a:rPr lang="fr-CA" sz="2300" b="1" dirty="0" smtClean="0"/>
              <a:t>2</a:t>
            </a:r>
            <a:r>
              <a:rPr lang="fr-CA" sz="2300" b="1" baseline="30000" dirty="0" smtClean="0"/>
              <a:t>e</a:t>
            </a:r>
            <a:r>
              <a:rPr lang="fr-CA" sz="2300" b="1" dirty="0" smtClean="0"/>
              <a:t>  année</a:t>
            </a:r>
            <a:endParaRPr lang="fr-CA" sz="2300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LIN3019  </a:t>
            </a:r>
            <a:r>
              <a:rPr lang="fr-CA" sz="2300" i="1" dirty="0" smtClean="0">
                <a:solidFill>
                  <a:srgbClr val="8F0059"/>
                </a:solidFill>
              </a:rPr>
              <a:t>Grammaire et écriture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PHI2015  </a:t>
            </a:r>
            <a:r>
              <a:rPr lang="fr-CA" sz="2300" i="1" dirty="0" smtClean="0">
                <a:solidFill>
                  <a:srgbClr val="8F0059"/>
                </a:solidFill>
              </a:rPr>
              <a:t>Pensée critique et argumentation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SCS2013  </a:t>
            </a:r>
            <a:r>
              <a:rPr lang="fr-CA" sz="2300" i="1" dirty="0" smtClean="0">
                <a:solidFill>
                  <a:srgbClr val="8F0059"/>
                </a:solidFill>
              </a:rPr>
              <a:t>Documentation et rédaction en sciences sociales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LIN1681   </a:t>
            </a:r>
            <a:r>
              <a:rPr lang="fr-CA" sz="2300" i="1" dirty="0" smtClean="0">
                <a:solidFill>
                  <a:srgbClr val="8F0059"/>
                </a:solidFill>
              </a:rPr>
              <a:t>Sociolinguistique (année paire)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Cours complémentaire (année impaire)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complémentaire</a:t>
            </a:r>
            <a:endParaRPr lang="fr-CA" sz="2300" dirty="0">
              <a:solidFill>
                <a:srgbClr val="8F0059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LIN3039 </a:t>
            </a:r>
            <a:r>
              <a:rPr lang="fr-CA" sz="2300" i="1" dirty="0" smtClean="0">
                <a:solidFill>
                  <a:srgbClr val="8F0059"/>
                </a:solidFill>
              </a:rPr>
              <a:t>Révision linguistique et écriture typographique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LIT2018  </a:t>
            </a:r>
            <a:r>
              <a:rPr lang="fr-CA" sz="2300" i="1" dirty="0" smtClean="0">
                <a:solidFill>
                  <a:srgbClr val="8F0059"/>
                </a:solidFill>
              </a:rPr>
              <a:t>Révision et édition de textes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LIN2662  </a:t>
            </a:r>
            <a:r>
              <a:rPr lang="fr-CA" sz="2300" i="1" dirty="0" smtClean="0">
                <a:solidFill>
                  <a:srgbClr val="8F0059"/>
                </a:solidFill>
              </a:rPr>
              <a:t>La pragmatique du langage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complémentaire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complémentaire</a:t>
            </a:r>
          </a:p>
          <a:p>
            <a:pPr marL="0" indent="0">
              <a:spcBef>
                <a:spcPts val="600"/>
              </a:spcBef>
              <a:buNone/>
            </a:pPr>
            <a:endParaRPr lang="fr-CA" sz="2300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Cheminement et cours à suivre</a:t>
            </a:r>
            <a:r>
              <a:rPr lang="fr-CA" noProof="0" dirty="0" smtClean="0"/>
              <a:t/>
            </a:r>
            <a:br>
              <a:rPr lang="fr-CA" noProof="0" dirty="0" smtClean="0"/>
            </a:b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517409"/>
          </a:xfrm>
          <a:ln>
            <a:solidFill>
              <a:srgbClr val="FFFFFF"/>
            </a:solidFill>
          </a:ln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34000"/>
              </a:lnSpc>
              <a:spcBef>
                <a:spcPts val="2000"/>
              </a:spcBef>
            </a:pPr>
            <a:r>
              <a:rPr lang="fr-CA" sz="2500" b="1" noProof="0" dirty="0" smtClean="0"/>
              <a:t>Cours à suivre pour le profil </a:t>
            </a:r>
            <a:r>
              <a:rPr lang="fr-CA" sz="2500" b="1" i="1" dirty="0" smtClean="0"/>
              <a:t>Rédaction et révision de textes</a:t>
            </a:r>
            <a:endParaRPr lang="fr-CA" sz="2500" b="1" i="1" noProof="0" dirty="0" smtClean="0"/>
          </a:p>
          <a:p>
            <a:r>
              <a:rPr lang="fr-CA" sz="2300" b="1" dirty="0"/>
              <a:t>3</a:t>
            </a:r>
            <a:r>
              <a:rPr lang="fr-CA" sz="2300" b="1" baseline="30000" dirty="0" smtClean="0"/>
              <a:t>e</a:t>
            </a:r>
            <a:r>
              <a:rPr lang="fr-CA" sz="2300" b="1" dirty="0" smtClean="0"/>
              <a:t>  année</a:t>
            </a:r>
            <a:endParaRPr lang="fr-CA" sz="2300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TRA4010 </a:t>
            </a:r>
            <a:r>
              <a:rPr lang="fr-CA" sz="2300" i="1" dirty="0" smtClean="0">
                <a:solidFill>
                  <a:srgbClr val="8F0059"/>
                </a:solidFill>
              </a:rPr>
              <a:t>La traduction vers le français : une introduction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LIN4009  </a:t>
            </a:r>
            <a:r>
              <a:rPr lang="fr-CA" sz="2300" i="1" dirty="0" smtClean="0">
                <a:solidFill>
                  <a:srgbClr val="8F0059"/>
                </a:solidFill>
              </a:rPr>
              <a:t>Révision structurale et préparation de copie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LIN1681  </a:t>
            </a:r>
            <a:r>
              <a:rPr lang="fr-CA" sz="2300" i="1" dirty="0" smtClean="0">
                <a:solidFill>
                  <a:srgbClr val="8F0059"/>
                </a:solidFill>
              </a:rPr>
              <a:t>Sociolinguistique (année paire)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noProof="0" dirty="0" smtClean="0">
                <a:solidFill>
                  <a:srgbClr val="8F0059"/>
                </a:solidFill>
              </a:rPr>
              <a:t>Cours complémentaire (année impaire)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complémentaire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complémentaire</a:t>
            </a:r>
            <a:endParaRPr lang="fr-CA" sz="2300" dirty="0">
              <a:solidFill>
                <a:srgbClr val="8F0059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FRA3006 </a:t>
            </a:r>
            <a:r>
              <a:rPr lang="fr-CA" sz="2300" i="1" dirty="0" smtClean="0">
                <a:solidFill>
                  <a:srgbClr val="8F0059"/>
                </a:solidFill>
              </a:rPr>
              <a:t>Rédaction administrative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FRA3007 </a:t>
            </a:r>
            <a:r>
              <a:rPr lang="fr-CA" sz="2300" i="1" dirty="0" smtClean="0">
                <a:solidFill>
                  <a:srgbClr val="8F0059"/>
                </a:solidFill>
              </a:rPr>
              <a:t>Rédaction scientifique et technique</a:t>
            </a:r>
            <a:endParaRPr lang="fr-CA" sz="23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complémentaire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 smtClean="0">
                <a:solidFill>
                  <a:srgbClr val="8F0059"/>
                </a:solidFill>
              </a:rPr>
              <a:t>Cours complémentaire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300" dirty="0">
                <a:solidFill>
                  <a:srgbClr val="8F0059"/>
                </a:solidFill>
              </a:rPr>
              <a:t>Cours </a:t>
            </a:r>
            <a:r>
              <a:rPr lang="fr-CA" sz="2300" dirty="0" smtClean="0">
                <a:solidFill>
                  <a:srgbClr val="8F0059"/>
                </a:solidFill>
              </a:rPr>
              <a:t>complémentaire</a:t>
            </a:r>
            <a:endParaRPr lang="fr-CA" sz="2300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Cours </a:t>
            </a:r>
            <a:r>
              <a:rPr lang="fr-CA" b="1" dirty="0" smtClean="0"/>
              <a:t>complémentaires</a:t>
            </a: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9809" y="2336250"/>
            <a:ext cx="8284191" cy="3670767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pPr marL="342900" lvl="1" indent="-342900">
              <a:lnSpc>
                <a:spcPct val="134000"/>
              </a:lnSpc>
              <a:spcBef>
                <a:spcPts val="2000"/>
              </a:spcBef>
            </a:pPr>
            <a:r>
              <a:rPr lang="fr-CA" b="1" noProof="0" dirty="0" smtClean="0"/>
              <a:t>Les cours </a:t>
            </a:r>
            <a:r>
              <a:rPr lang="fr-CA" b="1" dirty="0"/>
              <a:t>complémentaires </a:t>
            </a:r>
            <a:r>
              <a:rPr lang="fr-CA" b="1" dirty="0" smtClean="0"/>
              <a:t>pour </a:t>
            </a:r>
            <a:r>
              <a:rPr lang="fr-CA" b="1" dirty="0"/>
              <a:t>le profil </a:t>
            </a:r>
            <a:r>
              <a:rPr lang="fr-CA" b="1" i="1" dirty="0"/>
              <a:t>Rédaction et révision de textes</a:t>
            </a:r>
          </a:p>
          <a:p>
            <a:r>
              <a:rPr lang="fr-CA" b="1" dirty="0" smtClean="0"/>
              <a:t>  les cours complémentaires sont choisis parmi 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r>
              <a:rPr lang="fr-CA" dirty="0">
                <a:solidFill>
                  <a:srgbClr val="8F0059"/>
                </a:solidFill>
              </a:rPr>
              <a:t>d</a:t>
            </a:r>
            <a:r>
              <a:rPr lang="fr-CA" dirty="0" smtClean="0">
                <a:solidFill>
                  <a:srgbClr val="8F0059"/>
                </a:solidFill>
              </a:rPr>
              <a:t>es cours de spécialisation en rédaction scientifique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r>
              <a:rPr lang="fr-CA" dirty="0">
                <a:solidFill>
                  <a:srgbClr val="8F0059"/>
                </a:solidFill>
              </a:rPr>
              <a:t>d</a:t>
            </a:r>
            <a:r>
              <a:rPr lang="fr-CA" dirty="0" smtClean="0">
                <a:solidFill>
                  <a:srgbClr val="8F0059"/>
                </a:solidFill>
              </a:rPr>
              <a:t>es </a:t>
            </a:r>
            <a:r>
              <a:rPr lang="fr-CA" dirty="0">
                <a:solidFill>
                  <a:srgbClr val="8F0059"/>
                </a:solidFill>
              </a:rPr>
              <a:t>cours de spécialisation en rédaction </a:t>
            </a:r>
            <a:r>
              <a:rPr lang="fr-CA" dirty="0" smtClean="0">
                <a:solidFill>
                  <a:srgbClr val="8F0059"/>
                </a:solidFill>
              </a:rPr>
              <a:t>administrative</a:t>
            </a:r>
          </a:p>
          <a:p>
            <a:pPr lvl="1"/>
            <a:r>
              <a:rPr lang="fr-CA" dirty="0">
                <a:solidFill>
                  <a:srgbClr val="8F0059"/>
                </a:solidFill>
              </a:rPr>
              <a:t>d</a:t>
            </a:r>
            <a:r>
              <a:rPr lang="fr-CA" dirty="0" smtClean="0">
                <a:solidFill>
                  <a:srgbClr val="8F0059"/>
                </a:solidFill>
              </a:rPr>
              <a:t>es cours de linguistique générale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endParaRPr lang="fr-CA" dirty="0">
              <a:solidFill>
                <a:srgbClr val="8F0059"/>
              </a:solidFill>
            </a:endParaRPr>
          </a:p>
          <a:p>
            <a:pPr marL="349250" lvl="1" indent="0">
              <a:buNone/>
            </a:pPr>
            <a:endParaRPr lang="fr-CA" dirty="0" smtClean="0">
              <a:solidFill>
                <a:srgbClr val="8F0059"/>
              </a:solidFill>
            </a:endParaRPr>
          </a:p>
          <a:p>
            <a:pPr lvl="1"/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rgbClr val="8F0059"/>
              </a:solidFill>
            </a:endParaRPr>
          </a:p>
          <a:p>
            <a:pPr marL="0" indent="0"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endParaRPr lang="fr-CA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b="1" noProof="0" dirty="0" smtClean="0"/>
              <a:t>Majeure en linguistique</a:t>
            </a:r>
            <a:endParaRPr lang="fr-CA" b="1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833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Cheminement et cours à suivre</a:t>
            </a:r>
            <a:br>
              <a:rPr lang="fr-CA" b="1" noProof="0" dirty="0" smtClean="0"/>
            </a:b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fr-CA" b="1" noProof="0" dirty="0" smtClean="0"/>
              <a:t>Cours à suivre pour la majeure en linguistique</a:t>
            </a:r>
            <a:endParaRPr lang="fr-CA" b="1" i="1" noProof="0" dirty="0" smtClean="0"/>
          </a:p>
          <a:p>
            <a:r>
              <a:rPr lang="fr-CA" b="1" dirty="0" smtClean="0"/>
              <a:t>10 cours de linguistique générale</a:t>
            </a:r>
            <a:endParaRPr lang="fr-CA" b="1" noProof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fr-CA" noProof="0" dirty="0" smtClean="0">
                <a:solidFill>
                  <a:srgbClr val="8F0059"/>
                </a:solidFill>
              </a:rPr>
              <a:t>LIN1601  </a:t>
            </a:r>
            <a:r>
              <a:rPr lang="fr-CA" sz="2100" i="1" dirty="0">
                <a:solidFill>
                  <a:srgbClr val="8F0059"/>
                </a:solidFill>
              </a:rPr>
              <a:t>Introduction à l’analyse linguistique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LIN1602  </a:t>
            </a:r>
            <a:r>
              <a:rPr lang="fr-CA" sz="2100" i="1" dirty="0">
                <a:solidFill>
                  <a:srgbClr val="8F0059"/>
                </a:solidFill>
              </a:rPr>
              <a:t>Langage, individu et société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noProof="0" dirty="0" smtClean="0">
                <a:solidFill>
                  <a:srgbClr val="8F0059"/>
                </a:solidFill>
              </a:rPr>
              <a:t>LIN1603  </a:t>
            </a:r>
            <a:r>
              <a:rPr lang="fr-CA" sz="2100" i="1" dirty="0">
                <a:solidFill>
                  <a:srgbClr val="8F0059"/>
                </a:solidFill>
              </a:rPr>
              <a:t>La linguistique et ses applications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LIN1611  </a:t>
            </a:r>
            <a:r>
              <a:rPr lang="fr-CA" sz="2100" i="1" dirty="0">
                <a:solidFill>
                  <a:srgbClr val="8F0059"/>
                </a:solidFill>
              </a:rPr>
              <a:t>Analyse grammaticale du français écrit 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LIN1612  </a:t>
            </a:r>
            <a:r>
              <a:rPr lang="fr-CA" sz="2100" i="1" dirty="0" smtClean="0">
                <a:solidFill>
                  <a:srgbClr val="8F0059"/>
                </a:solidFill>
              </a:rPr>
              <a:t>Analyse </a:t>
            </a:r>
            <a:r>
              <a:rPr lang="fr-CA" sz="2100" i="1" dirty="0">
                <a:solidFill>
                  <a:srgbClr val="8F0059"/>
                </a:solidFill>
              </a:rPr>
              <a:t>grammaticale du français écrit </a:t>
            </a:r>
            <a:r>
              <a:rPr lang="fr-CA" sz="2100" i="1" dirty="0" smtClean="0">
                <a:solidFill>
                  <a:srgbClr val="8F0059"/>
                </a:solidFill>
              </a:rPr>
              <a:t>2 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LIN1621  </a:t>
            </a:r>
            <a:r>
              <a:rPr lang="fr-CA" sz="2100" i="1" dirty="0" smtClean="0">
                <a:solidFill>
                  <a:srgbClr val="8F0059"/>
                </a:solidFill>
              </a:rPr>
              <a:t>Phonétique</a:t>
            </a: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A" dirty="0" smtClean="0">
                <a:solidFill>
                  <a:srgbClr val="8F0059"/>
                </a:solidFill>
              </a:rPr>
              <a:t>LIN1631  </a:t>
            </a:r>
            <a:r>
              <a:rPr lang="fr-CA" sz="2100" i="1" dirty="0" smtClean="0">
                <a:solidFill>
                  <a:srgbClr val="8F0059"/>
                </a:solidFill>
              </a:rPr>
              <a:t>Phonologie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100" dirty="0" smtClean="0">
                <a:solidFill>
                  <a:srgbClr val="8F0059"/>
                </a:solidFill>
              </a:rPr>
              <a:t>LIN1641 </a:t>
            </a:r>
            <a:r>
              <a:rPr lang="fr-CA" sz="2100" i="1" dirty="0" smtClean="0">
                <a:solidFill>
                  <a:srgbClr val="8F0059"/>
                </a:solidFill>
              </a:rPr>
              <a:t>Morphologie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100" dirty="0" smtClean="0">
                <a:solidFill>
                  <a:srgbClr val="8F0059"/>
                </a:solidFill>
              </a:rPr>
              <a:t>LIN1651 </a:t>
            </a:r>
            <a:r>
              <a:rPr lang="fr-CA" sz="2100" i="1" dirty="0">
                <a:solidFill>
                  <a:srgbClr val="8F0059"/>
                </a:solidFill>
              </a:rPr>
              <a:t>Syntaxe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A" sz="2100" dirty="0" smtClean="0">
                <a:solidFill>
                  <a:srgbClr val="8F0059"/>
                </a:solidFill>
              </a:rPr>
              <a:t>LIN1661 </a:t>
            </a:r>
            <a:r>
              <a:rPr lang="fr-CA" sz="2100" dirty="0">
                <a:solidFill>
                  <a:srgbClr val="8F0059"/>
                </a:solidFill>
              </a:rPr>
              <a:t>Sémantique</a:t>
            </a: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2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Cours à suivre</a:t>
            </a:r>
            <a:br>
              <a:rPr lang="fr-CA" b="1" noProof="0" dirty="0" smtClean="0"/>
            </a:b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524841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CA" b="1" dirty="0" smtClean="0"/>
              <a:t>8 cours choisis dans trois blocs</a:t>
            </a:r>
          </a:p>
          <a:p>
            <a:pPr lvl="1"/>
            <a:r>
              <a:rPr lang="fr-CA" noProof="0" dirty="0" smtClean="0">
                <a:solidFill>
                  <a:srgbClr val="8F0059"/>
                </a:solidFill>
              </a:rPr>
              <a:t>Langue française</a:t>
            </a:r>
          </a:p>
          <a:p>
            <a:pPr lvl="1"/>
            <a:r>
              <a:rPr lang="fr-CA" dirty="0">
                <a:solidFill>
                  <a:srgbClr val="8F0059"/>
                </a:solidFill>
              </a:rPr>
              <a:t>L</a:t>
            </a:r>
            <a:r>
              <a:rPr lang="fr-CA" dirty="0" smtClean="0">
                <a:solidFill>
                  <a:srgbClr val="8F0059"/>
                </a:solidFill>
              </a:rPr>
              <a:t>angue et société</a:t>
            </a:r>
          </a:p>
          <a:p>
            <a:pPr lvl="1"/>
            <a:r>
              <a:rPr lang="fr-CA" noProof="0" dirty="0" smtClean="0">
                <a:solidFill>
                  <a:srgbClr val="8F0059"/>
                </a:solidFill>
              </a:rPr>
              <a:t>Psycholinguistique et apprentissage des langues</a:t>
            </a:r>
          </a:p>
          <a:p>
            <a:pPr marL="349250" lvl="1" indent="0">
              <a:buNone/>
            </a:pPr>
            <a:endParaRPr lang="fr-CA" dirty="0">
              <a:solidFill>
                <a:srgbClr val="8F0059"/>
              </a:solidFill>
            </a:endParaRPr>
          </a:p>
          <a:p>
            <a:r>
              <a:rPr lang="fr-CA" b="1" dirty="0" smtClean="0">
                <a:solidFill>
                  <a:srgbClr val="595959"/>
                </a:solidFill>
              </a:rPr>
              <a:t>2 cours libres</a:t>
            </a:r>
            <a:endParaRPr lang="fr-CA" noProof="0" dirty="0" smtClean="0">
              <a:solidFill>
                <a:srgbClr val="5959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b="1" noProof="0" dirty="0" smtClean="0"/>
              <a:t>Mineure en linguistique</a:t>
            </a:r>
            <a:endParaRPr lang="fr-CA" b="1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70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Cheminement et cours à suivre</a:t>
            </a:r>
            <a:br>
              <a:rPr lang="fr-CA" b="1" noProof="0" dirty="0" smtClean="0"/>
            </a:b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CA" b="1" noProof="0" dirty="0" smtClean="0"/>
              <a:t>Les 2 cours suivants 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fr-CA" sz="1800" dirty="0">
                <a:solidFill>
                  <a:srgbClr val="8F0059"/>
                </a:solidFill>
              </a:rPr>
              <a:t>LIN1601 </a:t>
            </a:r>
            <a:r>
              <a:rPr lang="fr-CA" sz="1800" i="1" dirty="0" smtClean="0">
                <a:solidFill>
                  <a:srgbClr val="8F0059"/>
                </a:solidFill>
              </a:rPr>
              <a:t>Introduction </a:t>
            </a:r>
            <a:r>
              <a:rPr lang="fr-CA" sz="1800" i="1" dirty="0">
                <a:solidFill>
                  <a:srgbClr val="8F0059"/>
                </a:solidFill>
              </a:rPr>
              <a:t>à l’analyse </a:t>
            </a:r>
            <a:r>
              <a:rPr lang="fr-CA" sz="1800" i="1" dirty="0" smtClean="0">
                <a:solidFill>
                  <a:srgbClr val="8F0059"/>
                </a:solidFill>
              </a:rPr>
              <a:t>linguistique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fr-CA" sz="1800" dirty="0">
                <a:solidFill>
                  <a:srgbClr val="8F0059"/>
                </a:solidFill>
              </a:rPr>
              <a:t>LIN1602 </a:t>
            </a:r>
            <a:r>
              <a:rPr lang="fr-CA" sz="1800" i="1" dirty="0" smtClean="0">
                <a:solidFill>
                  <a:srgbClr val="8F0059"/>
                </a:solidFill>
              </a:rPr>
              <a:t>Langage</a:t>
            </a:r>
            <a:r>
              <a:rPr lang="fr-CA" sz="1800" i="1" dirty="0">
                <a:solidFill>
                  <a:srgbClr val="8F0059"/>
                </a:solidFill>
              </a:rPr>
              <a:t>, individu et société</a:t>
            </a:r>
          </a:p>
          <a:p>
            <a:r>
              <a:rPr lang="fr-CA" b="1" dirty="0" smtClean="0"/>
              <a:t>8 cours choisis dans les 3 blocs suivants : </a:t>
            </a: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Linguistique </a:t>
            </a:r>
            <a:r>
              <a:rPr lang="fr-CA" dirty="0">
                <a:solidFill>
                  <a:srgbClr val="8F0059"/>
                </a:solidFill>
              </a:rPr>
              <a:t>et langues du monde</a:t>
            </a:r>
          </a:p>
          <a:p>
            <a:pPr lvl="1"/>
            <a:r>
              <a:rPr lang="fr-CA" dirty="0">
                <a:solidFill>
                  <a:srgbClr val="8F0059"/>
                </a:solidFill>
              </a:rPr>
              <a:t>Langue française</a:t>
            </a:r>
          </a:p>
          <a:p>
            <a:pPr lvl="1"/>
            <a:r>
              <a:rPr lang="fr-CA" dirty="0">
                <a:solidFill>
                  <a:srgbClr val="8F0059"/>
                </a:solidFill>
              </a:rPr>
              <a:t>Apprentissage des langues et psycholinguistique</a:t>
            </a:r>
          </a:p>
          <a:p>
            <a:pPr lvl="1"/>
            <a:endParaRPr lang="fr-CA" dirty="0">
              <a:solidFill>
                <a:srgbClr val="8F0059"/>
              </a:solidFill>
            </a:endParaRPr>
          </a:p>
          <a:p>
            <a:pPr lvl="1"/>
            <a:endParaRPr lang="fr-CA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b="1" noProof="0" dirty="0" smtClean="0"/>
              <a:t>Certificat en interprétation visuelle</a:t>
            </a:r>
            <a:endParaRPr lang="fr-CA" b="1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084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linguistique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Discipline qui s’intéresse au langage et aux langues naturelles</a:t>
            </a:r>
          </a:p>
          <a:p>
            <a:r>
              <a:rPr lang="fr-FR" dirty="0" smtClean="0"/>
              <a:t>Discipline qui propose une description détaillée,   méthodique et objective des langues</a:t>
            </a:r>
          </a:p>
          <a:p>
            <a:r>
              <a:rPr lang="fr-FR" dirty="0" smtClean="0"/>
              <a:t>Discipline qui s’intéresse autant à la langue orale qu’à la langue écrite</a:t>
            </a:r>
          </a:p>
          <a:p>
            <a:r>
              <a:rPr lang="fr-FR" dirty="0" smtClean="0"/>
              <a:t>Discipline qui permet des études très diversifiées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769007"/>
            <a:ext cx="8913813" cy="1305445"/>
          </a:xfrm>
        </p:spPr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sz="3100" b="1" noProof="0" dirty="0" smtClean="0"/>
              <a:t>Objectifs et particularités du programme</a:t>
            </a:r>
            <a:endParaRPr lang="fr-CA" sz="3100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CA" b="1" noProof="0" dirty="0" smtClean="0"/>
              <a:t>Objectifs</a:t>
            </a:r>
          </a:p>
          <a:p>
            <a:pPr lvl="1"/>
            <a:r>
              <a:rPr lang="fr-CA" dirty="0" smtClean="0"/>
              <a:t>offrir </a:t>
            </a:r>
            <a:r>
              <a:rPr lang="fr-CA" dirty="0"/>
              <a:t>une formation universitaire aux futurs interprètes français/langue des signes québécoise (</a:t>
            </a:r>
            <a:r>
              <a:rPr lang="fr-CA" dirty="0" smtClean="0"/>
              <a:t>LSQ)</a:t>
            </a:r>
          </a:p>
          <a:p>
            <a:pPr lvl="1"/>
            <a:r>
              <a:rPr lang="fr-CA" dirty="0" smtClean="0"/>
              <a:t>rendre </a:t>
            </a:r>
            <a:r>
              <a:rPr lang="fr-CA" dirty="0"/>
              <a:t>les étudiants aptes à remplir la fonction d'interprète en tenant compte des besoins particuliers des personnes sourdes et malentendantes et en se conformant au code de déontologie de la profession</a:t>
            </a:r>
            <a:endParaRPr lang="fr-CA" dirty="0" smtClean="0"/>
          </a:p>
          <a:p>
            <a:r>
              <a:rPr lang="fr-CA" b="1" dirty="0" smtClean="0"/>
              <a:t>Particularités</a:t>
            </a: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Temps partiel sur 2 ans (cours de soir ou de fin de semaine)</a:t>
            </a: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Stage de 150 heures</a:t>
            </a:r>
            <a:endParaRPr lang="fr-CA" dirty="0">
              <a:solidFill>
                <a:srgbClr val="8F0059"/>
              </a:solidFill>
            </a:endParaRPr>
          </a:p>
          <a:p>
            <a:pPr lvl="1"/>
            <a:r>
              <a:rPr lang="fr-CA" dirty="0" smtClean="0">
                <a:solidFill>
                  <a:srgbClr val="8F0059"/>
                </a:solidFill>
              </a:rPr>
              <a:t>Connaissance de la LSQ</a:t>
            </a:r>
            <a:endParaRPr lang="fr-CA" dirty="0">
              <a:solidFill>
                <a:srgbClr val="8F0059"/>
              </a:solidFill>
            </a:endParaRPr>
          </a:p>
          <a:p>
            <a:pPr marL="349250" lvl="1" indent="0">
              <a:buNone/>
            </a:pPr>
            <a:endParaRPr lang="fr-CA" dirty="0">
              <a:solidFill>
                <a:srgbClr val="8F0059"/>
              </a:solidFill>
            </a:endParaRPr>
          </a:p>
          <a:p>
            <a:pPr lvl="1"/>
            <a:endParaRPr lang="fr-CA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1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noProof="0" dirty="0" smtClean="0"/>
              <a:t/>
            </a:r>
            <a:br>
              <a:rPr lang="fr-CA" noProof="0" dirty="0" smtClean="0"/>
            </a:br>
            <a:r>
              <a:rPr lang="fr-CA" b="1" noProof="0" dirty="0" smtClean="0"/>
              <a:t>Cours à suivre</a:t>
            </a:r>
            <a:br>
              <a:rPr lang="fr-CA" b="1" noProof="0" dirty="0" smtClean="0"/>
            </a:b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224585"/>
            <a:ext cx="7610476" cy="4344489"/>
          </a:xfrm>
          <a:ln>
            <a:solidFill>
              <a:srgbClr val="FFFFFF"/>
            </a:solidFill>
          </a:ln>
        </p:spPr>
        <p:txBody>
          <a:bodyPr>
            <a:normAutofit fontScale="55000" lnSpcReduction="20000"/>
          </a:bodyPr>
          <a:lstStyle/>
          <a:p>
            <a:endParaRPr lang="fr-CA" dirty="0" smtClean="0">
              <a:solidFill>
                <a:srgbClr val="8F0059"/>
              </a:solidFill>
            </a:endParaRPr>
          </a:p>
          <a:p>
            <a:pPr>
              <a:spcBef>
                <a:spcPts val="600"/>
              </a:spcBef>
            </a:pPr>
            <a:r>
              <a:rPr lang="fr-CA" sz="3300" dirty="0" smtClean="0"/>
              <a:t>Les 10 cours suivants: </a:t>
            </a:r>
          </a:p>
          <a:p>
            <a:pPr marL="0" indent="0">
              <a:spcBef>
                <a:spcPts val="600"/>
              </a:spcBef>
              <a:buNone/>
            </a:pPr>
            <a:endParaRPr lang="fr-CA" sz="3300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 smtClean="0">
                <a:solidFill>
                  <a:srgbClr val="8F0059"/>
                </a:solidFill>
              </a:rPr>
              <a:t>LIM3810  Stage </a:t>
            </a:r>
            <a:r>
              <a:rPr lang="fr-CA" sz="3300" dirty="0">
                <a:solidFill>
                  <a:srgbClr val="8F0059"/>
                </a:solidFill>
              </a:rPr>
              <a:t>en interprétation gestuelle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>
                <a:solidFill>
                  <a:srgbClr val="8F0059"/>
                </a:solidFill>
              </a:rPr>
              <a:t>LIN1185 </a:t>
            </a:r>
            <a:r>
              <a:rPr lang="fr-CA" sz="3300" dirty="0" smtClean="0">
                <a:solidFill>
                  <a:srgbClr val="8F0059"/>
                </a:solidFill>
              </a:rPr>
              <a:t> Interprétation </a:t>
            </a:r>
            <a:r>
              <a:rPr lang="fr-CA" sz="3300" dirty="0">
                <a:solidFill>
                  <a:srgbClr val="8F0059"/>
                </a:solidFill>
              </a:rPr>
              <a:t>visuelle: rôle et problèmes spécifiques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 smtClean="0">
                <a:solidFill>
                  <a:srgbClr val="8F0059"/>
                </a:solidFill>
              </a:rPr>
              <a:t>LIN1186 </a:t>
            </a:r>
            <a:r>
              <a:rPr lang="fr-CA" sz="3300" dirty="0">
                <a:solidFill>
                  <a:srgbClr val="8F0059"/>
                </a:solidFill>
              </a:rPr>
              <a:t> Interprétation visuelle: modèles, processus et pratique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>
                <a:solidFill>
                  <a:srgbClr val="8F0059"/>
                </a:solidFill>
              </a:rPr>
              <a:t>LIN1580 </a:t>
            </a:r>
            <a:r>
              <a:rPr lang="fr-CA" sz="3300" dirty="0" smtClean="0">
                <a:solidFill>
                  <a:srgbClr val="8F0059"/>
                </a:solidFill>
              </a:rPr>
              <a:t> Atelier </a:t>
            </a:r>
            <a:r>
              <a:rPr lang="fr-CA" sz="3300" dirty="0">
                <a:solidFill>
                  <a:srgbClr val="8F0059"/>
                </a:solidFill>
              </a:rPr>
              <a:t>pratique d'interprétation gestuelle I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 smtClean="0">
                <a:solidFill>
                  <a:srgbClr val="8F0059"/>
                </a:solidFill>
              </a:rPr>
              <a:t>LIN1601 </a:t>
            </a:r>
            <a:r>
              <a:rPr lang="fr-CA" sz="3300" dirty="0">
                <a:solidFill>
                  <a:srgbClr val="8F0059"/>
                </a:solidFill>
              </a:rPr>
              <a:t> Introduction à l'analyse linguistique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 smtClean="0">
                <a:solidFill>
                  <a:srgbClr val="8F0059"/>
                </a:solidFill>
              </a:rPr>
              <a:t>LIN2480  Description </a:t>
            </a:r>
            <a:r>
              <a:rPr lang="fr-CA" sz="3300" dirty="0">
                <a:solidFill>
                  <a:srgbClr val="8F0059"/>
                </a:solidFill>
              </a:rPr>
              <a:t>de la langue des signes québécoise I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>
                <a:solidFill>
                  <a:srgbClr val="8F0059"/>
                </a:solidFill>
              </a:rPr>
              <a:t>LIN3480 </a:t>
            </a:r>
            <a:r>
              <a:rPr lang="fr-CA" sz="3300" dirty="0" smtClean="0">
                <a:solidFill>
                  <a:srgbClr val="8F0059"/>
                </a:solidFill>
              </a:rPr>
              <a:t> Description </a:t>
            </a:r>
            <a:r>
              <a:rPr lang="fr-CA" sz="3300" dirty="0">
                <a:solidFill>
                  <a:srgbClr val="8F0059"/>
                </a:solidFill>
              </a:rPr>
              <a:t>de la langue des signes québécoise II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>
                <a:solidFill>
                  <a:srgbClr val="8F0059"/>
                </a:solidFill>
              </a:rPr>
              <a:t>LIN3580 </a:t>
            </a:r>
            <a:r>
              <a:rPr lang="fr-CA" sz="3300" dirty="0" smtClean="0">
                <a:solidFill>
                  <a:srgbClr val="8F0059"/>
                </a:solidFill>
              </a:rPr>
              <a:t> Atelier </a:t>
            </a:r>
            <a:r>
              <a:rPr lang="fr-CA" sz="3300" dirty="0">
                <a:solidFill>
                  <a:srgbClr val="8F0059"/>
                </a:solidFill>
              </a:rPr>
              <a:t>pratique d'interprétation gestuelle II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 smtClean="0">
                <a:solidFill>
                  <a:srgbClr val="8F0059"/>
                </a:solidFill>
              </a:rPr>
              <a:t>LIN4580 </a:t>
            </a:r>
            <a:r>
              <a:rPr lang="fr-CA" sz="3300" dirty="0">
                <a:solidFill>
                  <a:srgbClr val="8F0059"/>
                </a:solidFill>
              </a:rPr>
              <a:t> Description de la langue des signes québécoise III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CA" sz="3300" dirty="0">
                <a:solidFill>
                  <a:srgbClr val="8F0059"/>
                </a:solidFill>
              </a:rPr>
              <a:t>LIN5580 </a:t>
            </a:r>
            <a:r>
              <a:rPr lang="fr-CA" sz="3300" dirty="0" smtClean="0">
                <a:solidFill>
                  <a:srgbClr val="8F0059"/>
                </a:solidFill>
              </a:rPr>
              <a:t> Atelier </a:t>
            </a:r>
            <a:r>
              <a:rPr lang="fr-CA" sz="3300" dirty="0">
                <a:solidFill>
                  <a:srgbClr val="8F0059"/>
                </a:solidFill>
              </a:rPr>
              <a:t>pratique d'interprétation gestuelle III</a:t>
            </a:r>
          </a:p>
          <a:p>
            <a:pPr lvl="1"/>
            <a:endParaRPr lang="fr-CA" dirty="0">
              <a:solidFill>
                <a:srgbClr val="8F0059"/>
              </a:solidFill>
            </a:endParaRPr>
          </a:p>
          <a:p>
            <a:pPr lvl="1"/>
            <a:endParaRPr lang="fr-CA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sz="2100" i="1" dirty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fr-CA" noProof="0" dirty="0" smtClean="0">
              <a:solidFill>
                <a:srgbClr val="8F0059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7090" y="370821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6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87120"/>
            <a:ext cx="8913813" cy="1046138"/>
          </a:xfrm>
        </p:spPr>
        <p:txBody>
          <a:bodyPr>
            <a:normAutofit fontScale="90000"/>
          </a:bodyPr>
          <a:lstStyle/>
          <a:p>
            <a:r>
              <a:rPr lang="fr-CA" noProof="0" dirty="0" smtClean="0"/>
              <a:t>Particularités des programmes de premier cycle en linguistique</a:t>
            </a: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019869"/>
            <a:ext cx="7610476" cy="4549205"/>
          </a:xfrm>
          <a:ln>
            <a:solidFill>
              <a:srgbClr val="FFFFFF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fr-CA" noProof="0" dirty="0" smtClean="0"/>
              <a:t>Le baccalauréat en linguistique donne accès au programme de  maitrise en orthophonie dans les universités suivantes: Laval, </a:t>
            </a:r>
            <a:r>
              <a:rPr lang="fr-CA" dirty="0" smtClean="0"/>
              <a:t>McGill, Ottawa</a:t>
            </a:r>
            <a:r>
              <a:rPr lang="fr-CA" dirty="0"/>
              <a:t>,</a:t>
            </a:r>
            <a:r>
              <a:rPr lang="fr-CA" dirty="0" smtClean="0"/>
              <a:t> UQTR.</a:t>
            </a:r>
          </a:p>
          <a:p>
            <a:pPr>
              <a:lnSpc>
                <a:spcPct val="110000"/>
              </a:lnSpc>
            </a:pPr>
            <a:r>
              <a:rPr lang="fr-CA" dirty="0"/>
              <a:t>Le baccalauréat en </a:t>
            </a:r>
            <a:r>
              <a:rPr lang="fr-CA" dirty="0" smtClean="0"/>
              <a:t>linguistique profil </a:t>
            </a:r>
            <a:r>
              <a:rPr lang="fr-CA" i="1" dirty="0" smtClean="0"/>
              <a:t>Linguistique générale </a:t>
            </a:r>
            <a:r>
              <a:rPr lang="fr-CA" dirty="0" smtClean="0"/>
              <a:t>donne accès  </a:t>
            </a:r>
            <a:r>
              <a:rPr lang="fr-CA" dirty="0"/>
              <a:t>à la </a:t>
            </a:r>
            <a:r>
              <a:rPr lang="fr-CA" dirty="0" smtClean="0"/>
              <a:t>maitrise en éducation, profil enseignement du français langue première.</a:t>
            </a:r>
            <a:endParaRPr lang="fr-CA" noProof="0" dirty="0" smtClean="0"/>
          </a:p>
          <a:p>
            <a:pPr>
              <a:lnSpc>
                <a:spcPct val="110000"/>
              </a:lnSpc>
            </a:pPr>
            <a:r>
              <a:rPr lang="fr-CA" dirty="0" smtClean="0"/>
              <a:t>Le baccalauréat </a:t>
            </a:r>
            <a:r>
              <a:rPr lang="fr-CA" dirty="0"/>
              <a:t>en linguistique</a:t>
            </a:r>
            <a:r>
              <a:rPr lang="fr-CA" dirty="0" smtClean="0"/>
              <a:t> profil </a:t>
            </a:r>
            <a:r>
              <a:rPr lang="fr-CA" i="1" dirty="0" smtClean="0"/>
              <a:t>Linguistique appliquée à l’acquisition du français langue seconde</a:t>
            </a:r>
            <a:r>
              <a:rPr lang="fr-CA" dirty="0" smtClean="0"/>
              <a:t> ne mène pas à l’obtention du brevet d’enseignement, mais forme des enseignants pouvant œuvrer dans des écoles de langues ou des centres de francisation. Il donne accès à la maitrise en éducation, profil enseignement du français langue seconde.</a:t>
            </a:r>
          </a:p>
          <a:p>
            <a:pPr>
              <a:lnSpc>
                <a:spcPct val="110000"/>
              </a:lnSpc>
            </a:pPr>
            <a:endParaRPr lang="fr-CA" dirty="0" smtClean="0"/>
          </a:p>
          <a:p>
            <a:pPr>
              <a:lnSpc>
                <a:spcPct val="110000"/>
              </a:lnSpc>
            </a:pPr>
            <a:endParaRPr lang="fr-CA" dirty="0" smtClean="0"/>
          </a:p>
          <a:p>
            <a:endParaRPr lang="fr-CA" noProof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782656"/>
            <a:ext cx="8913813" cy="1046138"/>
          </a:xfrm>
        </p:spPr>
        <p:txBody>
          <a:bodyPr>
            <a:normAutofit fontScale="90000"/>
          </a:bodyPr>
          <a:lstStyle/>
          <a:p>
            <a:r>
              <a:rPr lang="fr-CA" noProof="0" dirty="0" smtClean="0"/>
              <a:t>Particularités des programmes de premier cycle en linguistique</a:t>
            </a: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047164"/>
            <a:ext cx="7610476" cy="4626591"/>
          </a:xfrm>
          <a:ln>
            <a:solidFill>
              <a:srgbClr val="FFFFFF"/>
            </a:solidFill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r-CA" sz="1800" dirty="0" smtClean="0"/>
              <a:t>Les étudiants du profil </a:t>
            </a:r>
            <a:r>
              <a:rPr lang="fr-CA" sz="1800" i="1" dirty="0" smtClean="0"/>
              <a:t>Rédaction et révision de textes </a:t>
            </a:r>
            <a:r>
              <a:rPr lang="fr-CA" sz="1800" dirty="0" smtClean="0"/>
              <a:t>ont la possibilité de recevoir une </a:t>
            </a:r>
            <a:r>
              <a:rPr lang="fr-CA" sz="1800" i="1" dirty="0" smtClean="0"/>
              <a:t>Attestation d’études en linguistique appliquée à l’étude de la grammaire</a:t>
            </a:r>
            <a:r>
              <a:rPr lang="fr-CA" sz="1800" dirty="0" smtClean="0"/>
              <a:t> (programme </a:t>
            </a:r>
            <a:r>
              <a:rPr lang="fr-CA" sz="1800" noProof="0" dirty="0" smtClean="0"/>
              <a:t>court et concentration de premier cycle).</a:t>
            </a:r>
          </a:p>
          <a:p>
            <a:pPr>
              <a:lnSpc>
                <a:spcPct val="90000"/>
              </a:lnSpc>
            </a:pPr>
            <a:r>
              <a:rPr lang="fr-CA" sz="1800" dirty="0" smtClean="0"/>
              <a:t>Le cours </a:t>
            </a:r>
            <a:r>
              <a:rPr lang="fr-CA" sz="1800" i="1" dirty="0" smtClean="0"/>
              <a:t>Projet</a:t>
            </a:r>
            <a:r>
              <a:rPr lang="fr-CA" sz="1800" dirty="0" smtClean="0"/>
              <a:t> est unique au baccalauréat en linguistique</a:t>
            </a:r>
            <a:endParaRPr lang="fr-CA" sz="1800" noProof="0" dirty="0" smtClean="0"/>
          </a:p>
          <a:p>
            <a:r>
              <a:rPr lang="fr-CA" sz="1800" dirty="0" smtClean="0"/>
              <a:t>La majeure en linguistique peut se combiner à des mineures ou à des certificats :   </a:t>
            </a:r>
          </a:p>
          <a:p>
            <a:pPr lvl="1"/>
            <a:r>
              <a:rPr lang="fr-CA" dirty="0" smtClean="0"/>
              <a:t>mineure en communication </a:t>
            </a:r>
          </a:p>
          <a:p>
            <a:pPr lvl="1"/>
            <a:r>
              <a:rPr lang="fr-CA" dirty="0" smtClean="0"/>
              <a:t>mineure en création littéraire</a:t>
            </a:r>
          </a:p>
          <a:p>
            <a:pPr lvl="1"/>
            <a:r>
              <a:rPr lang="fr-CA" dirty="0"/>
              <a:t>c</a:t>
            </a:r>
            <a:r>
              <a:rPr lang="fr-CA" dirty="0" smtClean="0"/>
              <a:t>ertificat en psychologie </a:t>
            </a:r>
          </a:p>
          <a:p>
            <a:pPr lvl="1"/>
            <a:r>
              <a:rPr lang="fr-CA" dirty="0" smtClean="0"/>
              <a:t>mineure en informatique et développement de logiciels </a:t>
            </a:r>
          </a:p>
          <a:p>
            <a:pPr lvl="1"/>
            <a:r>
              <a:rPr lang="fr-CA" dirty="0" smtClean="0"/>
              <a:t>certificat en interprétation visuelle</a:t>
            </a:r>
          </a:p>
          <a:p>
            <a:pPr lvl="1"/>
            <a:r>
              <a:rPr lang="fr-CA" dirty="0" smtClean="0"/>
              <a:t>mineure en allemand, en espagnol, en anglais, etc. </a:t>
            </a:r>
            <a:endParaRPr lang="fr-CA" noProof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05488"/>
            <a:ext cx="8913813" cy="914400"/>
          </a:xfrm>
        </p:spPr>
        <p:txBody>
          <a:bodyPr/>
          <a:lstStyle/>
          <a:p>
            <a:r>
              <a:rPr lang="fr-CA" noProof="0" dirty="0" smtClean="0"/>
              <a:t>Perspectives professionnelles</a:t>
            </a:r>
            <a:endParaRPr lang="fr-CA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002051"/>
            <a:ext cx="7610476" cy="4137278"/>
          </a:xfrm>
          <a:ln>
            <a:solidFill>
              <a:srgbClr val="FFFFFF"/>
            </a:solidFill>
          </a:ln>
        </p:spPr>
        <p:txBody>
          <a:bodyPr>
            <a:normAutofit lnSpcReduction="10000"/>
          </a:bodyPr>
          <a:lstStyle/>
          <a:p>
            <a:r>
              <a:rPr lang="fr-CA" noProof="0" dirty="0" smtClean="0"/>
              <a:t>Les principaux secteurs d'activités où les diplômés du baccalauréat en linguistique peuvent faire carrière sont les suivants : </a:t>
            </a:r>
          </a:p>
          <a:p>
            <a:pPr lvl="1"/>
            <a:r>
              <a:rPr lang="fr-CA" sz="2000" noProof="0" dirty="0" smtClean="0"/>
              <a:t>les domaines reliés à la rédaction et la révision de textes</a:t>
            </a:r>
          </a:p>
          <a:p>
            <a:pPr lvl="1"/>
            <a:r>
              <a:rPr lang="fr-CA" sz="2000" dirty="0" smtClean="0"/>
              <a:t>Le traitement automatique des langues</a:t>
            </a:r>
            <a:r>
              <a:rPr lang="fr-CA" sz="2000" noProof="0" dirty="0" smtClean="0"/>
              <a:t> </a:t>
            </a:r>
          </a:p>
          <a:p>
            <a:pPr lvl="1"/>
            <a:r>
              <a:rPr lang="fr-CA" sz="2000" dirty="0" smtClean="0"/>
              <a:t>La gestion de données</a:t>
            </a:r>
            <a:endParaRPr lang="fr-CA" sz="2000" noProof="0" dirty="0" smtClean="0"/>
          </a:p>
          <a:p>
            <a:pPr lvl="1"/>
            <a:r>
              <a:rPr lang="fr-CA" sz="2000" dirty="0"/>
              <a:t>l</a:t>
            </a:r>
            <a:r>
              <a:rPr lang="fr-CA" sz="2000" dirty="0" smtClean="0"/>
              <a:t>a conception de logiciels de correction</a:t>
            </a:r>
          </a:p>
          <a:p>
            <a:pPr lvl="1"/>
            <a:r>
              <a:rPr lang="fr-CA" sz="2000" dirty="0" smtClean="0"/>
              <a:t>La c</a:t>
            </a:r>
            <a:r>
              <a:rPr lang="fr-CA" sz="2000" noProof="0" dirty="0" err="1" smtClean="0"/>
              <a:t>onception</a:t>
            </a:r>
            <a:r>
              <a:rPr lang="fr-CA" sz="2000" noProof="0" dirty="0" smtClean="0"/>
              <a:t> de matériel pédagogique</a:t>
            </a:r>
          </a:p>
          <a:p>
            <a:pPr lvl="1">
              <a:lnSpc>
                <a:spcPct val="110000"/>
              </a:lnSpc>
            </a:pPr>
            <a:r>
              <a:rPr lang="fr-CA" sz="2000" dirty="0" smtClean="0"/>
              <a:t>c</a:t>
            </a:r>
            <a:r>
              <a:rPr lang="fr-CA" sz="2000" noProof="0" dirty="0" err="1" smtClean="0"/>
              <a:t>onseiller</a:t>
            </a:r>
            <a:r>
              <a:rPr lang="fr-CA" sz="2000" noProof="0" dirty="0" smtClean="0"/>
              <a:t> linguistique (en milieu scolaire, au gouvernement, dans les communautés autochtones)</a:t>
            </a:r>
          </a:p>
          <a:p>
            <a:pPr lvl="1"/>
            <a:r>
              <a:rPr lang="fr-CA" sz="2000" dirty="0"/>
              <a:t>l’interprétation </a:t>
            </a:r>
          </a:p>
          <a:p>
            <a:pPr lvl="1"/>
            <a:endParaRPr lang="fr-CA" noProof="0" dirty="0" smtClean="0"/>
          </a:p>
          <a:p>
            <a:pPr lvl="1"/>
            <a:endParaRPr lang="fr-CA" noProof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4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Soutien financier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Bourses disponibles à l’UQAM</a:t>
            </a:r>
          </a:p>
          <a:p>
            <a:pPr lvl="1"/>
            <a:r>
              <a:rPr lang="fr-FR" dirty="0" smtClean="0"/>
              <a:t>Bourses </a:t>
            </a:r>
            <a:r>
              <a:rPr lang="fr-FR" dirty="0"/>
              <a:t>d’excellence de la Faculté des sciences humaines</a:t>
            </a:r>
          </a:p>
          <a:p>
            <a:pPr lvl="1"/>
            <a:r>
              <a:rPr lang="fr-FR" dirty="0"/>
              <a:t>Bourses de la Fondation de </a:t>
            </a:r>
            <a:r>
              <a:rPr lang="fr-FR" dirty="0" smtClean="0"/>
              <a:t>l’UQAM</a:t>
            </a:r>
            <a:endParaRPr lang="fr-FR" dirty="0"/>
          </a:p>
          <a:p>
            <a:pPr lvl="1"/>
            <a:r>
              <a:rPr lang="fr-FR" dirty="0" smtClean="0"/>
              <a:t>Bourses de mobilité</a:t>
            </a:r>
          </a:p>
          <a:p>
            <a:r>
              <a:rPr lang="fr-FR" dirty="0" smtClean="0"/>
              <a:t>Auxiliaires d’enseignement (moniteurs, correcteurs, assistants de recherche)</a:t>
            </a:r>
          </a:p>
          <a:p>
            <a:pPr marL="34925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4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</a:t>
            </a:r>
            <a:r>
              <a:rPr lang="fr-FR" dirty="0" smtClean="0"/>
              <a:t>emande d’admission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L’admission aux programmes de premier cycle en linguistique se fait à l’automne seulement</a:t>
            </a:r>
          </a:p>
          <a:p>
            <a:pPr marL="349250" lvl="1" indent="0">
              <a:buNone/>
            </a:pPr>
            <a:r>
              <a:rPr lang="fr-FR" dirty="0" smtClean="0"/>
              <a:t>	</a:t>
            </a:r>
            <a:endParaRPr lang="fr-FR" b="1" dirty="0" smtClean="0"/>
          </a:p>
          <a:p>
            <a:r>
              <a:rPr lang="fr-FR" b="1" dirty="0" smtClean="0"/>
              <a:t>Le </a:t>
            </a:r>
            <a:r>
              <a:rPr lang="fr-FR" b="1" smtClean="0"/>
              <a:t>1</a:t>
            </a:r>
            <a:r>
              <a:rPr lang="fr-FR" b="1" baseline="30000" smtClean="0"/>
              <a:t>er</a:t>
            </a:r>
            <a:r>
              <a:rPr lang="fr-FR" b="1" smtClean="0"/>
              <a:t> aout 2016</a:t>
            </a:r>
            <a:endParaRPr lang="fr-FR" b="1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Questions?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Les études en linguistique à l’UQAM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321823"/>
            <a:ext cx="7610476" cy="4228073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Le Département de linguistique offre des programmes aux trois cycles d’études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Baccalauréat en linguistique (trois profils)</a:t>
            </a:r>
          </a:p>
          <a:p>
            <a:pPr lvl="1"/>
            <a:r>
              <a:rPr lang="fr-FR" dirty="0" smtClean="0"/>
              <a:t>Majeure en linguistique</a:t>
            </a:r>
          </a:p>
          <a:p>
            <a:pPr lvl="1"/>
            <a:r>
              <a:rPr lang="fr-FR" dirty="0" smtClean="0"/>
              <a:t>Mineure en linguistique</a:t>
            </a:r>
          </a:p>
          <a:p>
            <a:pPr lvl="1"/>
            <a:r>
              <a:rPr lang="fr-FR" dirty="0" smtClean="0"/>
              <a:t>Certificat en interprétation visuelle</a:t>
            </a:r>
          </a:p>
          <a:p>
            <a:pPr marL="719138" lvl="2" indent="-366713">
              <a:lnSpc>
                <a:spcPct val="150000"/>
              </a:lnSpc>
              <a:spcBef>
                <a:spcPts val="1200"/>
              </a:spcBef>
            </a:pPr>
            <a:r>
              <a:rPr lang="fr-FR" dirty="0" smtClean="0"/>
              <a:t>Maîtrise </a:t>
            </a:r>
            <a:r>
              <a:rPr lang="fr-FR" dirty="0"/>
              <a:t>en </a:t>
            </a:r>
            <a:r>
              <a:rPr lang="fr-FR" dirty="0" smtClean="0"/>
              <a:t>linguistique</a:t>
            </a:r>
          </a:p>
          <a:p>
            <a:pPr marL="719138" lvl="2" indent="-366713">
              <a:lnSpc>
                <a:spcPct val="150000"/>
              </a:lnSpc>
              <a:spcBef>
                <a:spcPts val="0"/>
              </a:spcBef>
            </a:pPr>
            <a:r>
              <a:rPr lang="fr-FR" dirty="0" smtClean="0"/>
              <a:t>Doctorat en linguistique</a:t>
            </a:r>
            <a:endParaRPr lang="fr-FR" dirty="0"/>
          </a:p>
          <a:p>
            <a:pPr marL="685800" lvl="2" indent="-333375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7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b="1" noProof="0" dirty="0" smtClean="0"/>
              <a:t>Baccalauréat en linguistique</a:t>
            </a:r>
            <a:endParaRPr lang="fr-CA" b="1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06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noProof="0" dirty="0" smtClean="0"/>
              <a:t>Objectifs</a:t>
            </a: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fr-FR" dirty="0" smtClean="0"/>
              <a:t>Acquérir une bonne connaissance de la langue</a:t>
            </a:r>
          </a:p>
          <a:p>
            <a:r>
              <a:rPr lang="fr-FR" dirty="0" smtClean="0"/>
              <a:t>Appliquer une approche scientifique et objective des phénomènes linguistiques</a:t>
            </a:r>
          </a:p>
          <a:p>
            <a:r>
              <a:rPr lang="fr-FR" dirty="0" smtClean="0"/>
              <a:t>Développer des habiletés en recherche</a:t>
            </a:r>
          </a:p>
          <a:p>
            <a:r>
              <a:rPr lang="fr-FR" dirty="0" smtClean="0"/>
              <a:t>Utiliser des outils technologiques pour l’étude des phénomènes linguistiques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Objectifs (suite)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baccalauréat offre une formation générale en linguistique, avec la possibilité de se spécialiser à l’intérieur </a:t>
            </a:r>
            <a:r>
              <a:rPr lang="fr-FR" dirty="0" smtClean="0"/>
              <a:t>des trois profils </a:t>
            </a:r>
            <a:r>
              <a:rPr lang="fr-FR" dirty="0"/>
              <a:t>offerts. </a:t>
            </a:r>
          </a:p>
          <a:p>
            <a:r>
              <a:rPr lang="fr-FR" dirty="0"/>
              <a:t>La majeure et la mineure offrent aussi une formation générale, avec la possibilité de se </a:t>
            </a:r>
            <a:r>
              <a:rPr lang="fr-FR" dirty="0" smtClean="0"/>
              <a:t>spécialiser </a:t>
            </a:r>
            <a:r>
              <a:rPr lang="fr-FR" dirty="0"/>
              <a:t>à l’intérieur </a:t>
            </a:r>
            <a:r>
              <a:rPr lang="fr-FR" dirty="0" smtClean="0"/>
              <a:t> </a:t>
            </a:r>
            <a:r>
              <a:rPr lang="fr-FR" dirty="0"/>
              <a:t>des </a:t>
            </a:r>
            <a:r>
              <a:rPr lang="fr-FR" dirty="0" smtClean="0"/>
              <a:t>trois profils offerts.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1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Conditions d'admission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Programmes non contingentés</a:t>
            </a:r>
          </a:p>
          <a:p>
            <a:r>
              <a:rPr lang="fr-FR" dirty="0" smtClean="0"/>
              <a:t>Admission au trimestre d’automne seulement</a:t>
            </a:r>
          </a:p>
          <a:p>
            <a:r>
              <a:rPr lang="fr-FR" dirty="0" smtClean="0"/>
              <a:t>Connaissance du français </a:t>
            </a:r>
          </a:p>
          <a:p>
            <a:r>
              <a:rPr lang="fr-FR" dirty="0" smtClean="0"/>
              <a:t>Connaissance de l’anglais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noProof="0" dirty="0" smtClean="0"/>
              <a:t>Conditions d'admission (suite)</a:t>
            </a:r>
            <a:endParaRPr lang="fr-CA" b="1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4" y="2410627"/>
            <a:ext cx="7610476" cy="4158448"/>
          </a:xfrm>
          <a:ln>
            <a:noFill/>
          </a:ln>
        </p:spPr>
        <p:txBody>
          <a:bodyPr>
            <a:normAutofit/>
          </a:bodyPr>
          <a:lstStyle/>
          <a:p>
            <a:r>
              <a:rPr lang="fr-CA" noProof="0" dirty="0" smtClean="0"/>
              <a:t>Base DEC : être titulaire d’un diplôme d’études collégiales (ou l’équivalent)</a:t>
            </a:r>
          </a:p>
          <a:p>
            <a:r>
              <a:rPr lang="fr-CA" dirty="0" smtClean="0"/>
              <a:t>Base expérience : être âgé d’au moins 21 ans, posséder des expériences appropriées et avoir une expérience dûment attestée d’au moins deux ans en entreprise</a:t>
            </a:r>
          </a:p>
          <a:p>
            <a:r>
              <a:rPr lang="fr-CA" noProof="0" dirty="0" smtClean="0"/>
              <a:t>Base </a:t>
            </a:r>
            <a:r>
              <a:rPr lang="fr-CA" dirty="0" smtClean="0"/>
              <a:t>études universitaires : avoir réussi cinq cours (15 crédits) de niveau universitaire au moment du dépôt de la demande d’admissions</a:t>
            </a:r>
            <a:endParaRPr lang="fr-CA" noProof="0" dirty="0" smtClean="0"/>
          </a:p>
          <a:p>
            <a:endParaRPr lang="fr-CA" dirty="0">
              <a:solidFill>
                <a:srgbClr val="8F0059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7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1692</TotalTime>
  <Words>1566</Words>
  <Application>Microsoft Office PowerPoint</Application>
  <PresentationFormat>Affichage à l'écran (4:3)</PresentationFormat>
  <Paragraphs>349</Paragraphs>
  <Slides>37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1" baseType="lpstr">
      <vt:lpstr>Calibri</vt:lpstr>
      <vt:lpstr>Century Gothic</vt:lpstr>
      <vt:lpstr>Wingdings 2</vt:lpstr>
      <vt:lpstr>Perception</vt:lpstr>
      <vt:lpstr>Séance d’information sur les programmes de premier cycle  en linguistique</vt:lpstr>
      <vt:lpstr>Feuille de route de la présentation</vt:lpstr>
      <vt:lpstr>La linguistique</vt:lpstr>
      <vt:lpstr>Les études en linguistique à l’UQAM</vt:lpstr>
      <vt:lpstr>Baccalauréat en linguistique</vt:lpstr>
      <vt:lpstr>Objectifs</vt:lpstr>
      <vt:lpstr>Objectifs (suite)</vt:lpstr>
      <vt:lpstr>Conditions d'admission</vt:lpstr>
      <vt:lpstr>Conditions d'admission (suite)</vt:lpstr>
      <vt:lpstr>Baccalauréat   Structure du programme</vt:lpstr>
      <vt:lpstr> Cheminement et cours à suivre </vt:lpstr>
      <vt:lpstr> Cours à suivre </vt:lpstr>
      <vt:lpstr> Cours à suivre </vt:lpstr>
      <vt:lpstr>Cours complémentaires</vt:lpstr>
      <vt:lpstr>Cours complémentaires</vt:lpstr>
      <vt:lpstr> Cheminement et cours à suivre </vt:lpstr>
      <vt:lpstr> Cours à suivre </vt:lpstr>
      <vt:lpstr> Cours à suivre </vt:lpstr>
      <vt:lpstr>Cours complémentaires</vt:lpstr>
      <vt:lpstr> Cheminement et cours à suivre </vt:lpstr>
      <vt:lpstr> Cheminement et cours à suivre </vt:lpstr>
      <vt:lpstr> Cheminement et cours à suivre </vt:lpstr>
      <vt:lpstr>Cours complémentaires</vt:lpstr>
      <vt:lpstr>Majeure en linguistique</vt:lpstr>
      <vt:lpstr> Cheminement et cours à suivre </vt:lpstr>
      <vt:lpstr> Cours à suivre </vt:lpstr>
      <vt:lpstr>Mineure en linguistique</vt:lpstr>
      <vt:lpstr> Cheminement et cours à suivre </vt:lpstr>
      <vt:lpstr>Certificat en interprétation visuelle</vt:lpstr>
      <vt:lpstr> Objectifs et particularités du programme</vt:lpstr>
      <vt:lpstr> Cours à suivre </vt:lpstr>
      <vt:lpstr>Particularités des programmes de premier cycle en linguistique</vt:lpstr>
      <vt:lpstr>Particularités des programmes de premier cycle en linguistique</vt:lpstr>
      <vt:lpstr>Perspectives professionnelles</vt:lpstr>
      <vt:lpstr>Soutien financier</vt:lpstr>
      <vt:lpstr>Demande d’admission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Maîtrise en linguistique</dc:title>
  <dc:creator>Anne  Rochette</dc:creator>
  <cp:lastModifiedBy>Girard, Chloé</cp:lastModifiedBy>
  <cp:revision>192</cp:revision>
  <dcterms:created xsi:type="dcterms:W3CDTF">2015-11-14T18:13:53Z</dcterms:created>
  <dcterms:modified xsi:type="dcterms:W3CDTF">2015-12-08T19:28:54Z</dcterms:modified>
</cp:coreProperties>
</file>